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53"/>
  </p:notesMasterIdLst>
  <p:handoutMasterIdLst>
    <p:handoutMasterId r:id="rId54"/>
  </p:handoutMasterIdLst>
  <p:sldIdLst>
    <p:sldId id="354" r:id="rId2"/>
    <p:sldId id="257" r:id="rId3"/>
    <p:sldId id="296" r:id="rId4"/>
    <p:sldId id="395" r:id="rId5"/>
    <p:sldId id="329" r:id="rId6"/>
    <p:sldId id="404" r:id="rId7"/>
    <p:sldId id="405" r:id="rId8"/>
    <p:sldId id="406" r:id="rId9"/>
    <p:sldId id="330" r:id="rId10"/>
    <p:sldId id="407" r:id="rId11"/>
    <p:sldId id="408" r:id="rId12"/>
    <p:sldId id="409" r:id="rId13"/>
    <p:sldId id="410" r:id="rId14"/>
    <p:sldId id="411" r:id="rId15"/>
    <p:sldId id="413" r:id="rId16"/>
    <p:sldId id="412" r:id="rId17"/>
    <p:sldId id="414" r:id="rId18"/>
    <p:sldId id="415" r:id="rId19"/>
    <p:sldId id="417" r:id="rId20"/>
    <p:sldId id="416" r:id="rId21"/>
    <p:sldId id="418" r:id="rId22"/>
    <p:sldId id="419" r:id="rId23"/>
    <p:sldId id="420" r:id="rId24"/>
    <p:sldId id="421" r:id="rId25"/>
    <p:sldId id="422" r:id="rId26"/>
    <p:sldId id="423" r:id="rId27"/>
    <p:sldId id="424" r:id="rId28"/>
    <p:sldId id="425" r:id="rId29"/>
    <p:sldId id="427" r:id="rId30"/>
    <p:sldId id="428" r:id="rId31"/>
    <p:sldId id="429" r:id="rId32"/>
    <p:sldId id="430" r:id="rId33"/>
    <p:sldId id="426" r:id="rId34"/>
    <p:sldId id="431" r:id="rId35"/>
    <p:sldId id="432" r:id="rId36"/>
    <p:sldId id="435" r:id="rId37"/>
    <p:sldId id="436" r:id="rId38"/>
    <p:sldId id="437" r:id="rId39"/>
    <p:sldId id="438" r:id="rId40"/>
    <p:sldId id="439" r:id="rId41"/>
    <p:sldId id="440" r:id="rId42"/>
    <p:sldId id="441" r:id="rId43"/>
    <p:sldId id="442" r:id="rId44"/>
    <p:sldId id="355" r:id="rId45"/>
    <p:sldId id="362" r:id="rId46"/>
    <p:sldId id="356" r:id="rId47"/>
    <p:sldId id="357" r:id="rId48"/>
    <p:sldId id="400" r:id="rId49"/>
    <p:sldId id="359" r:id="rId50"/>
    <p:sldId id="263" r:id="rId51"/>
    <p:sldId id="265"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 Snyder" initials="" lastIdx="12" clrIdx="0"/>
  <p:cmAuthor id="1" name="Cheryl Slavik" initials="" lastIdx="18" clrIdx="1"/>
  <p:cmAuthor id="2" name="NA" initials="" lastIdx="16" clrIdx="2"/>
  <p:cmAuthor id="3" name="ajn" initials="" lastIdx="1" clrIdx="3"/>
  <p:cmAuthor id="4" name="Copy Editor" initials="CE" lastIdx="38" clrIdx="4"/>
  <p:cmAuthor id="5" name="Heather Griffin" initials="HG" lastIdx="35" clrIdx="5">
    <p:extLst>
      <p:ext uri="{19B8F6BF-5375-455C-9EA6-DF929625EA0E}">
        <p15:presenceInfo xmlns:p15="http://schemas.microsoft.com/office/powerpoint/2012/main" userId="Heather Griff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09" autoAdjust="0"/>
    <p:restoredTop sz="81137" autoAdjust="0"/>
  </p:normalViewPr>
  <p:slideViewPr>
    <p:cSldViewPr>
      <p:cViewPr varScale="1">
        <p:scale>
          <a:sx n="59" d="100"/>
          <a:sy n="59" d="100"/>
        </p:scale>
        <p:origin x="1962" y="6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25" d="100"/>
        <a:sy n="125" d="100"/>
      </p:scale>
      <p:origin x="0" y="0"/>
    </p:cViewPr>
  </p:notesTextViewPr>
  <p:sorterViewPr>
    <p:cViewPr>
      <p:scale>
        <a:sx n="66" d="100"/>
        <a:sy n="66" d="100"/>
      </p:scale>
      <p:origin x="0" y="0"/>
    </p:cViewPr>
  </p:sorterViewPr>
  <p:notesViewPr>
    <p:cSldViewPr>
      <p:cViewPr>
        <p:scale>
          <a:sx n="100" d="100"/>
          <a:sy n="100" d="100"/>
        </p:scale>
        <p:origin x="-1986" y="57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slide" Target="slides/slide49.xml"/><Relationship Id="rId1" Type="http://schemas.openxmlformats.org/officeDocument/2006/relationships/slide" Target="slides/slide2.xml"/><Relationship Id="rId4"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1CEFAD21-F934-4DC3-A70F-BFA9B94EB1D2}" type="datetimeFigureOut">
              <a:rPr lang="en-US"/>
              <a:pPr>
                <a:defRPr/>
              </a:pPr>
              <a:t>3/4/2016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A584B1BE-4AA8-441B-A94F-9F6B66BEAA50}" type="slidenum">
              <a:rPr lang="en-US"/>
              <a:pPr>
                <a:defRPr/>
              </a:pPr>
              <a:t>‹#›</a:t>
            </a:fld>
            <a:endParaRPr lang="en-US" dirty="0"/>
          </a:p>
        </p:txBody>
      </p:sp>
    </p:spTree>
    <p:extLst>
      <p:ext uri="{BB962C8B-B14F-4D97-AF65-F5344CB8AC3E}">
        <p14:creationId xmlns:p14="http://schemas.microsoft.com/office/powerpoint/2010/main" val="2520153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BAB4DBB2-8DAB-4124-8F28-353B74D33F6C}" type="datetimeFigureOut">
              <a:rPr lang="en-US"/>
              <a:pPr>
                <a:defRPr/>
              </a:pPr>
              <a:t>3/4/2016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7B823C8C-C626-4899-9E46-D91A796439BD}" type="slidenum">
              <a:rPr lang="en-US"/>
              <a:pPr>
                <a:defRPr/>
              </a:pPr>
              <a:t>‹#›</a:t>
            </a:fld>
            <a:endParaRPr lang="en-US" dirty="0"/>
          </a:p>
        </p:txBody>
      </p:sp>
    </p:spTree>
    <p:extLst>
      <p:ext uri="{BB962C8B-B14F-4D97-AF65-F5344CB8AC3E}">
        <p14:creationId xmlns:p14="http://schemas.microsoft.com/office/powerpoint/2010/main" val="3095718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Skills for Success </a:t>
            </a:r>
            <a:br>
              <a:rPr kumimoji="0" lang="en-US" sz="4000" b="0" i="0" u="none" strike="noStrike" kern="1200" cap="none" spc="0" normalizeH="0" baseline="0" noProof="0" dirty="0">
                <a:ln>
                  <a:noFill/>
                </a:ln>
                <a:solidFill>
                  <a:prstClr val="black"/>
                </a:solidFill>
                <a:effectLst/>
                <a:uLnTx/>
                <a:uFillTx/>
                <a:latin typeface="+mn-lt"/>
                <a:ea typeface="+mn-ea"/>
                <a:cs typeface="+mn-cs"/>
              </a:rPr>
            </a:br>
            <a:r>
              <a:rPr kumimoji="0" lang="en-US" sz="4000" b="0" i="0" u="none" strike="noStrike" kern="1200" cap="none" spc="0" normalizeH="0" baseline="0" noProof="0" dirty="0">
                <a:ln>
                  <a:noFill/>
                </a:ln>
                <a:solidFill>
                  <a:prstClr val="black"/>
                </a:solidFill>
                <a:effectLst/>
                <a:uLnTx/>
                <a:uFillTx/>
                <a:latin typeface="+mn-lt"/>
                <a:ea typeface="+mn-ea"/>
                <a:cs typeface="+mn-cs"/>
              </a:rPr>
              <a:t>with Microsoft Office 2016 Volume 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B823C8C-C626-4899-9E46-D91A796439BD}" type="slidenum">
              <a:rPr lang="en-US" smtClean="0"/>
              <a:pPr>
                <a:defRPr/>
              </a:pPr>
              <a:t>1</a:t>
            </a:fld>
            <a:endParaRPr lang="en-US" dirty="0"/>
          </a:p>
        </p:txBody>
      </p:sp>
    </p:spTree>
    <p:extLst>
      <p:ext uri="{BB962C8B-B14F-4D97-AF65-F5344CB8AC3E}">
        <p14:creationId xmlns:p14="http://schemas.microsoft.com/office/powerpoint/2010/main" val="1537077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To make changes, click in the box containing the data and enter a new value. In this example, the Paid Date has been changed to 06-Feb-17 and the Amount Paid has been changed to 19.78. When the Amount Paid is entered, the Amount Due is automatically updated. Notice its value is zero, since the amount paid and the amount due are the same.</a:t>
            </a:r>
          </a:p>
        </p:txBody>
      </p:sp>
      <p:sp>
        <p:nvSpPr>
          <p:cNvPr id="348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5E3427-820E-4E5A-A9CD-015D0DF9AFDB}" type="slidenum">
              <a:rPr lang="en-US"/>
              <a:pPr fontAlgn="base">
                <a:spcBef>
                  <a:spcPct val="0"/>
                </a:spcBef>
                <a:spcAft>
                  <a:spcPct val="0"/>
                </a:spcAft>
                <a:defRPr/>
              </a:pPr>
              <a:t>10</a:t>
            </a:fld>
            <a:endParaRPr lang="en-US" dirty="0"/>
          </a:p>
        </p:txBody>
      </p:sp>
    </p:spTree>
    <p:extLst>
      <p:ext uri="{BB962C8B-B14F-4D97-AF65-F5344CB8AC3E}">
        <p14:creationId xmlns:p14="http://schemas.microsoft.com/office/powerpoint/2010/main" val="2650577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Looking at the bottom of the Access window, you can see that there are 1422 records, and we wish to view Billing ID 1352. Instead of clicking the Next Record button over a thousand times, we would use Find. Select the field, and then click Find in the Find group on the HOME tab to display the Find and Replace dialog box. In the dialog box, you would type 1352 in the Find What box and press Enter. Once at the correct record, similar changes are made to the two fields.</a:t>
            </a:r>
          </a:p>
          <a:p>
            <a:pPr eaLnBrk="1" hangingPunct="1">
              <a:spcBef>
                <a:spcPct val="0"/>
              </a:spcBef>
            </a:pPr>
            <a:endParaRPr lang="en-US" b="0" dirty="0"/>
          </a:p>
        </p:txBody>
      </p:sp>
      <p:sp>
        <p:nvSpPr>
          <p:cNvPr id="368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52A633-AEAA-45C9-81C2-A22A2081F8CB}" type="slidenum">
              <a:rPr lang="en-US"/>
              <a:pPr fontAlgn="base">
                <a:spcBef>
                  <a:spcPct val="0"/>
                </a:spcBef>
                <a:spcAft>
                  <a:spcPct val="0"/>
                </a:spcAft>
                <a:defRPr/>
              </a:pPr>
              <a:t>11</a:t>
            </a:fld>
            <a:endParaRPr lang="en-US" dirty="0"/>
          </a:p>
        </p:txBody>
      </p:sp>
    </p:spTree>
    <p:extLst>
      <p:ext uri="{BB962C8B-B14F-4D97-AF65-F5344CB8AC3E}">
        <p14:creationId xmlns:p14="http://schemas.microsoft.com/office/powerpoint/2010/main" val="2025171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In this slide, a new record will be added to the table using the form. To do this, the New (blank) Record button in the Navigation bar would be clicked, and the data shown in the slide would be entered into the record.</a:t>
            </a:r>
          </a:p>
          <a:p>
            <a:pPr eaLnBrk="1" hangingPunct="1">
              <a:spcBef>
                <a:spcPct val="0"/>
              </a:spcBef>
            </a:pPr>
            <a:endParaRPr lang="en-US" dirty="0"/>
          </a:p>
        </p:txBody>
      </p:sp>
      <p:sp>
        <p:nvSpPr>
          <p:cNvPr id="389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D8A0AAD-7B53-4A42-8DD8-CA2A1DEFEEFC}" type="slidenum">
              <a:rPr lang="en-US"/>
              <a:pPr fontAlgn="base">
                <a:spcBef>
                  <a:spcPct val="0"/>
                </a:spcBef>
                <a:spcAft>
                  <a:spcPct val="0"/>
                </a:spcAft>
                <a:defRPr/>
              </a:pPr>
              <a:t>12</a:t>
            </a:fld>
            <a:endParaRPr lang="en-US" dirty="0"/>
          </a:p>
        </p:txBody>
      </p:sp>
    </p:spTree>
    <p:extLst>
      <p:ext uri="{BB962C8B-B14F-4D97-AF65-F5344CB8AC3E}">
        <p14:creationId xmlns:p14="http://schemas.microsoft.com/office/powerpoint/2010/main" val="1047952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We were viewing the form in Form view and will now switch to Layout view. In </a:t>
            </a:r>
            <a:r>
              <a:rPr lang="en-US" b="1" i="1" dirty="0"/>
              <a:t>Layout view</a:t>
            </a:r>
            <a:r>
              <a:rPr lang="en-US" dirty="0"/>
              <a:t>, you can select controls and format them. </a:t>
            </a:r>
          </a:p>
          <a:p>
            <a:pPr eaLnBrk="1" hangingPunct="1">
              <a:spcBef>
                <a:spcPct val="0"/>
              </a:spcBef>
            </a:pPr>
            <a:r>
              <a:rPr lang="en-US" dirty="0"/>
              <a:t>The</a:t>
            </a:r>
            <a:r>
              <a:rPr lang="en-US" baseline="0" dirty="0"/>
              <a:t> t</a:t>
            </a:r>
            <a:r>
              <a:rPr lang="en-US" dirty="0"/>
              <a:t>wo </a:t>
            </a:r>
            <a:r>
              <a:rPr lang="en-US" b="1" i="1" dirty="0"/>
              <a:t>controls</a:t>
            </a:r>
            <a:r>
              <a:rPr lang="en-US" dirty="0"/>
              <a:t> shown in the slide are</a:t>
            </a:r>
            <a:r>
              <a:rPr lang="en-US" baseline="0" dirty="0"/>
              <a:t> a</a:t>
            </a:r>
            <a:r>
              <a:rPr lang="en-US" dirty="0"/>
              <a:t> </a:t>
            </a:r>
            <a:r>
              <a:rPr lang="en-US" b="1" i="1" dirty="0"/>
              <a:t>label</a:t>
            </a:r>
            <a:r>
              <a:rPr lang="en-US" b="0" i="0" dirty="0"/>
              <a:t>,</a:t>
            </a:r>
            <a:r>
              <a:rPr lang="en-US" b="0" i="0" baseline="0" dirty="0"/>
              <a:t> which is </a:t>
            </a:r>
            <a:r>
              <a:rPr lang="en-US" dirty="0"/>
              <a:t>a control in a form or report that describes other objects in the report or form,</a:t>
            </a:r>
            <a:r>
              <a:rPr lang="en-US" baseline="0" dirty="0"/>
              <a:t> and a</a:t>
            </a:r>
            <a:r>
              <a:rPr lang="en-US" dirty="0"/>
              <a:t> </a:t>
            </a:r>
            <a:r>
              <a:rPr lang="en-US" b="1" i="1" dirty="0"/>
              <a:t>text box</a:t>
            </a:r>
            <a:r>
              <a:rPr lang="en-US" b="0" i="0" dirty="0"/>
              <a:t>,</a:t>
            </a:r>
            <a:r>
              <a:rPr lang="en-US" b="0" i="0" baseline="0" dirty="0"/>
              <a:t> which is </a:t>
            </a:r>
            <a:r>
              <a:rPr lang="en-US" dirty="0"/>
              <a:t>a control in a form or report that displays the data from a field in a table or query.</a:t>
            </a:r>
          </a:p>
          <a:p>
            <a:pPr eaLnBrk="1" hangingPunct="1">
              <a:spcBef>
                <a:spcPct val="0"/>
              </a:spcBef>
            </a:pPr>
            <a:endParaRPr lang="en-US" dirty="0"/>
          </a:p>
          <a:p>
            <a:pPr eaLnBrk="1" hangingPunct="1">
              <a:spcBef>
                <a:spcPct val="0"/>
              </a:spcBef>
            </a:pPr>
            <a:r>
              <a:rPr lang="en-US" dirty="0"/>
              <a:t>Formatting is done by clicking the View button in the Views group on the Home tab. To make changes to the layout, you would click Property Sheet in the Tools group on the Design tab to open the Property Sheet pane. Clicking the First Record button on the Navigation bar returns us to the first record. In this example, the AccountNumber text box has been clicked, causing its Property Sheet to be displayed.</a:t>
            </a:r>
          </a:p>
          <a:p>
            <a:pPr eaLnBrk="1" hangingPunct="1">
              <a:spcBef>
                <a:spcPct val="0"/>
              </a:spcBef>
            </a:pPr>
            <a:endParaRPr lang="en-US" dirty="0"/>
          </a:p>
          <a:p>
            <a:pPr eaLnBrk="1" hangingPunct="1">
              <a:spcBef>
                <a:spcPct val="0"/>
              </a:spcBef>
            </a:pPr>
            <a:r>
              <a:rPr lang="en-US" dirty="0"/>
              <a:t>Before going to the next slide, notice the alignment of the text in the AccountNumber text box.</a:t>
            </a:r>
          </a:p>
          <a:p>
            <a:pPr eaLnBrk="1" hangingPunct="1">
              <a:spcBef>
                <a:spcPct val="0"/>
              </a:spcBef>
            </a:pPr>
            <a:endParaRPr lang="en-US" dirty="0"/>
          </a:p>
        </p:txBody>
      </p:sp>
      <p:sp>
        <p:nvSpPr>
          <p:cNvPr id="409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E0E5D42-D28F-4D44-A731-B23BADEFCE64}" type="slidenum">
              <a:rPr lang="en-US"/>
              <a:pPr fontAlgn="base">
                <a:spcBef>
                  <a:spcPct val="0"/>
                </a:spcBef>
                <a:spcAft>
                  <a:spcPct val="0"/>
                </a:spcAft>
                <a:defRPr/>
              </a:pPr>
              <a:t>13</a:t>
            </a:fld>
            <a:endParaRPr lang="en-US" dirty="0"/>
          </a:p>
        </p:txBody>
      </p:sp>
    </p:spTree>
    <p:extLst>
      <p:ext uri="{BB962C8B-B14F-4D97-AF65-F5344CB8AC3E}">
        <p14:creationId xmlns:p14="http://schemas.microsoft.com/office/powerpoint/2010/main" val="19664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In this slide, the data shown in the AccountNumber text box will be realigned. With the AccountNumber text box control selected, the Align Right button in the Font group on the Format tab would be clicked.</a:t>
            </a:r>
          </a:p>
          <a:p>
            <a:pPr eaLnBrk="1" hangingPunct="1">
              <a:spcBef>
                <a:spcPct val="0"/>
              </a:spcBef>
            </a:pPr>
            <a:endParaRPr lang="en-US" b="0" dirty="0"/>
          </a:p>
          <a:p>
            <a:pPr eaLnBrk="1" hangingPunct="1">
              <a:spcBef>
                <a:spcPct val="0"/>
              </a:spcBef>
            </a:pPr>
            <a:r>
              <a:rPr lang="en-US" b="0" dirty="0"/>
              <a:t>Sometimes you may want to apply the same formatting to several controls at the same time. This is done by clicking the first control and then pressing and holding Shift while clicking the other controls with the pointer. In the example shown in the slide, Billing ID was clicked first and then the next eight controls were selected.</a:t>
            </a:r>
          </a:p>
          <a:p>
            <a:pPr eaLnBrk="1" hangingPunct="1">
              <a:spcBef>
                <a:spcPct val="0"/>
              </a:spcBef>
            </a:pPr>
            <a:endParaRPr lang="en-US" b="0" dirty="0"/>
          </a:p>
        </p:txBody>
      </p:sp>
      <p:sp>
        <p:nvSpPr>
          <p:cNvPr id="430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F040866-6705-47CB-9019-3B4C45CC8EF6}" type="slidenum">
              <a:rPr lang="en-US"/>
              <a:pPr fontAlgn="base">
                <a:spcBef>
                  <a:spcPct val="0"/>
                </a:spcBef>
                <a:spcAft>
                  <a:spcPct val="0"/>
                </a:spcAft>
                <a:defRPr/>
              </a:pPr>
              <a:t>14</a:t>
            </a:fld>
            <a:endParaRPr lang="en-US" dirty="0"/>
          </a:p>
        </p:txBody>
      </p:sp>
    </p:spTree>
    <p:extLst>
      <p:ext uri="{BB962C8B-B14F-4D97-AF65-F5344CB8AC3E}">
        <p14:creationId xmlns:p14="http://schemas.microsoft.com/office/powerpoint/2010/main" val="179549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In this example, the width of all the selected text boxes will be changed. On the property sheet Format tab, click in the Width box, type 1.5" and press Enter. As seen in the slide, all text boxes now have a width of 1.5”.</a:t>
            </a:r>
          </a:p>
          <a:p>
            <a:pPr eaLnBrk="1" hangingPunct="1">
              <a:spcBef>
                <a:spcPct val="0"/>
              </a:spcBef>
            </a:pPr>
            <a:endParaRPr lang="en-US" b="0" dirty="0"/>
          </a:p>
        </p:txBody>
      </p:sp>
      <p:sp>
        <p:nvSpPr>
          <p:cNvPr id="450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8F9584E-5667-4FC0-8F17-8B09929F09DF}" type="slidenum">
              <a:rPr lang="en-US"/>
              <a:pPr fontAlgn="base">
                <a:spcBef>
                  <a:spcPct val="0"/>
                </a:spcBef>
                <a:spcAft>
                  <a:spcPct val="0"/>
                </a:spcAft>
                <a:defRPr/>
              </a:pPr>
              <a:t>15</a:t>
            </a:fld>
            <a:endParaRPr lang="en-US" dirty="0"/>
          </a:p>
        </p:txBody>
      </p:sp>
    </p:spTree>
    <p:extLst>
      <p:ext uri="{BB962C8B-B14F-4D97-AF65-F5344CB8AC3E}">
        <p14:creationId xmlns:p14="http://schemas.microsoft.com/office/powerpoint/2010/main" val="1413658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On this slide, the font and font size will be changed for selected controls. Click </a:t>
            </a:r>
            <a:r>
              <a:rPr lang="en-US" b="0" dirty="0"/>
              <a:t>Select All </a:t>
            </a:r>
            <a:r>
              <a:rPr lang="en-US" dirty="0"/>
              <a:t>in the Selection group on the Format tab to select all form controls. Clicking the Font arrow in the Font group displays a list of fonts. In the text example, Calibri is chosen. To deselect certain controls, press and hold Ctrl and click those controls. In this example, Title is deselected. With the other controls still selected, clicking the Font Size arrow displays a list of sizes. In the text example, the size is increased to 12.</a:t>
            </a:r>
          </a:p>
        </p:txBody>
      </p:sp>
      <p:sp>
        <p:nvSpPr>
          <p:cNvPr id="471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77EBD77-F45B-40E4-86E0-7DFC4711028E}" type="slidenum">
              <a:rPr lang="en-US"/>
              <a:pPr fontAlgn="base">
                <a:spcBef>
                  <a:spcPct val="0"/>
                </a:spcBef>
                <a:spcAft>
                  <a:spcPct val="0"/>
                </a:spcAft>
                <a:defRPr/>
              </a:pPr>
              <a:t>16</a:t>
            </a:fld>
            <a:endParaRPr lang="en-US" dirty="0"/>
          </a:p>
        </p:txBody>
      </p:sp>
    </p:spTree>
    <p:extLst>
      <p:ext uri="{BB962C8B-B14F-4D97-AF65-F5344CB8AC3E}">
        <p14:creationId xmlns:p14="http://schemas.microsoft.com/office/powerpoint/2010/main" val="3700108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Controls such as logos and titles can be added to forms, and we will see how to do this in this skill. We will also see how to apply conditional formatting, which can be used to format values so when a condition is true, the value will be formatted differently than when the condition is false.</a:t>
            </a:r>
          </a:p>
          <a:p>
            <a:pPr eaLnBrk="1" hangingPunct="1">
              <a:spcBef>
                <a:spcPct val="0"/>
              </a:spcBef>
            </a:pPr>
            <a:endParaRPr lang="en-US" dirty="0"/>
          </a:p>
          <a:p>
            <a:pPr eaLnBrk="1" hangingPunct="1">
              <a:spcBef>
                <a:spcPct val="0"/>
              </a:spcBef>
            </a:pPr>
            <a:r>
              <a:rPr lang="en-US" dirty="0"/>
              <a:t>In preparation to adding a logo to the form title, we have to remove the existing one by selecting the Title control, which is indicated in the slide by the orange border and then pressing Delete.</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491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4D849D-21EA-4FDF-A16C-81D7A2B0B8BC}" type="slidenum">
              <a:rPr lang="en-US"/>
              <a:pPr fontAlgn="base">
                <a:spcBef>
                  <a:spcPct val="0"/>
                </a:spcBef>
                <a:spcAft>
                  <a:spcPct val="0"/>
                </a:spcAft>
                <a:defRPr/>
              </a:pPr>
              <a:t>17</a:t>
            </a:fld>
            <a:endParaRPr lang="en-US" dirty="0"/>
          </a:p>
        </p:txBody>
      </p:sp>
    </p:spTree>
    <p:extLst>
      <p:ext uri="{BB962C8B-B14F-4D97-AF65-F5344CB8AC3E}">
        <p14:creationId xmlns:p14="http://schemas.microsoft.com/office/powerpoint/2010/main" val="2830656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In this example, the logo is in a file, so we need to locate it and add its image. Click Logo in the Header / Footer group on the Design tab to open the Insert Picture dialog box. In the Insert Picture dialog box, navigate to the location of the file and select it. Along with the logo, the title will be changed. This is done by clicking Title in the Header / Footer group and typing the new title. This completes the title portion shown in the slide.</a:t>
            </a:r>
          </a:p>
          <a:p>
            <a:pPr eaLnBrk="1" hangingPunct="1">
              <a:spcBef>
                <a:spcPct val="0"/>
              </a:spcBef>
            </a:pPr>
            <a:endParaRPr lang="en-US" dirty="0"/>
          </a:p>
          <a:p>
            <a:pPr eaLnBrk="1" hangingPunct="1">
              <a:spcBef>
                <a:spcPct val="0"/>
              </a:spcBef>
            </a:pPr>
            <a:r>
              <a:rPr lang="en-US" dirty="0"/>
              <a:t>We now focus on adding conditional formatting. Our goal is to have any negative balances indicated in red. To do this, we begin by selecting the Amount Due text box, and clicking Conditional Formatting in the Conditional Formatting group on the Format tab to display the Conditional Formatting Rules Manager. In the manager, click New Rule to display the New Formatting Rule dialog box shown in the slide. Click the second arrow to display a drop-down list of comparison operators.</a:t>
            </a:r>
          </a:p>
        </p:txBody>
      </p:sp>
      <p:sp>
        <p:nvSpPr>
          <p:cNvPr id="512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2BFD087-BE83-447D-BFFD-9E7B8679DA6E}" type="slidenum">
              <a:rPr lang="en-US"/>
              <a:pPr fontAlgn="base">
                <a:spcBef>
                  <a:spcPct val="0"/>
                </a:spcBef>
                <a:spcAft>
                  <a:spcPct val="0"/>
                </a:spcAft>
                <a:defRPr/>
              </a:pPr>
              <a:t>18</a:t>
            </a:fld>
            <a:endParaRPr lang="en-US" dirty="0"/>
          </a:p>
        </p:txBody>
      </p:sp>
    </p:spTree>
    <p:extLst>
      <p:ext uri="{BB962C8B-B14F-4D97-AF65-F5344CB8AC3E}">
        <p14:creationId xmlns:p14="http://schemas.microsoft.com/office/powerpoint/2010/main" val="132604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Remember our goal; what are negative numbers? They are numbers that are less than zero. Less than is selected from the conditions list and </a:t>
            </a:r>
            <a:r>
              <a:rPr lang="en-US" b="0" dirty="0"/>
              <a:t>0</a:t>
            </a:r>
            <a:r>
              <a:rPr lang="en-US" dirty="0"/>
              <a:t> is typed in the third box. Click the Font color arrow to select the color, which will be red. To really emphasize these negative balances, they can be made bold by clicking the Bold button.</a:t>
            </a:r>
          </a:p>
          <a:p>
            <a:pPr eaLnBrk="1" hangingPunct="1">
              <a:spcBef>
                <a:spcPct val="0"/>
              </a:spcBef>
            </a:pPr>
            <a:endParaRPr lang="en-US" dirty="0"/>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263BC84-E0A3-4B9C-BCD5-E0778E3987C7}" type="slidenum">
              <a:rPr lang="en-US"/>
              <a:pPr fontAlgn="base">
                <a:spcBef>
                  <a:spcPct val="0"/>
                </a:spcBef>
                <a:spcAft>
                  <a:spcPct val="0"/>
                </a:spcAft>
                <a:defRPr/>
              </a:pPr>
              <a:t>19</a:t>
            </a:fld>
            <a:endParaRPr lang="en-US" dirty="0"/>
          </a:p>
        </p:txBody>
      </p:sp>
    </p:spTree>
    <p:extLst>
      <p:ext uri="{BB962C8B-B14F-4D97-AF65-F5344CB8AC3E}">
        <p14:creationId xmlns:p14="http://schemas.microsoft.com/office/powerpoint/2010/main" val="615429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 skills of this chapter are:</a:t>
            </a:r>
          </a:p>
          <a:p>
            <a:pPr lvl="1" eaLnBrk="1" hangingPunct="1">
              <a:spcBef>
                <a:spcPct val="0"/>
              </a:spcBef>
              <a:buFontTx/>
              <a:buChar char="•"/>
            </a:pPr>
            <a:r>
              <a:rPr lang="en-US" sz="1300" dirty="0"/>
              <a:t>  Use the Form Wizard</a:t>
            </a:r>
          </a:p>
          <a:p>
            <a:pPr lvl="1" eaLnBrk="1" hangingPunct="1">
              <a:spcBef>
                <a:spcPct val="0"/>
              </a:spcBef>
              <a:buFontTx/>
              <a:buChar char="•"/>
            </a:pPr>
            <a:r>
              <a:rPr lang="en-US" sz="1300" dirty="0"/>
              <a:t>  Use Forms to Modify Data</a:t>
            </a:r>
          </a:p>
          <a:p>
            <a:pPr lvl="1" eaLnBrk="1" hangingPunct="1">
              <a:spcBef>
                <a:spcPct val="0"/>
              </a:spcBef>
              <a:buFontTx/>
              <a:buChar char="•"/>
            </a:pPr>
            <a:r>
              <a:rPr lang="en-US" sz="1300" dirty="0"/>
              <a:t>  Format Forms in Layout View</a:t>
            </a:r>
          </a:p>
          <a:p>
            <a:pPr lvl="1" eaLnBrk="1" hangingPunct="1">
              <a:spcBef>
                <a:spcPct val="0"/>
              </a:spcBef>
              <a:buFontTx/>
              <a:buChar char="•"/>
            </a:pPr>
            <a:r>
              <a:rPr lang="en-US" sz="1300" dirty="0"/>
              <a:t>  Add Controls and Conditional Formatting</a:t>
            </a:r>
          </a:p>
          <a:p>
            <a:pPr lvl="1" eaLnBrk="1" hangingPunct="1">
              <a:spcBef>
                <a:spcPct val="0"/>
              </a:spcBef>
              <a:buFontTx/>
              <a:buChar char="•"/>
            </a:pPr>
            <a:r>
              <a:rPr lang="en-US" sz="1300" dirty="0"/>
              <a:t>  Use the Form Tool</a:t>
            </a:r>
          </a:p>
          <a:p>
            <a:pPr lvl="1" eaLnBrk="1" hangingPunct="1">
              <a:spcBef>
                <a:spcPct val="0"/>
              </a:spcBef>
            </a:pPr>
            <a:endParaRPr lang="en-US" dirty="0"/>
          </a:p>
          <a:p>
            <a:pPr eaLnBrk="1" hangingPunct="1">
              <a:spcBef>
                <a:spcPct val="0"/>
              </a:spcBef>
            </a:pPr>
            <a:r>
              <a:rPr lang="en-US" dirty="0"/>
              <a:t>The skills continue on the next slide.</a:t>
            </a:r>
          </a:p>
        </p:txBody>
      </p:sp>
      <p:sp>
        <p:nvSpPr>
          <p:cNvPr id="184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6939F0-D5E1-4AAE-980E-47188B744CE6}" type="slidenum">
              <a:rPr lang="en-US"/>
              <a:pPr fontAlgn="base">
                <a:spcBef>
                  <a:spcPct val="0"/>
                </a:spcBef>
                <a:spcAft>
                  <a:spcPct val="0"/>
                </a:spcAft>
                <a:defRPr/>
              </a:pPr>
              <a:t>2</a:t>
            </a:fld>
            <a:endParaRPr lang="en-US" dirty="0"/>
          </a:p>
        </p:txBody>
      </p:sp>
    </p:spTree>
    <p:extLst>
      <p:ext uri="{BB962C8B-B14F-4D97-AF65-F5344CB8AC3E}">
        <p14:creationId xmlns:p14="http://schemas.microsoft.com/office/powerpoint/2010/main" val="290257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We now test our formatting. Return to Form view, click</a:t>
            </a:r>
            <a:r>
              <a:rPr lang="en-US" b="0" dirty="0"/>
              <a:t> the Last Record button in the N</a:t>
            </a:r>
            <a:r>
              <a:rPr lang="en-US" dirty="0"/>
              <a:t>avigation bar, and enter the values in the text; we clearly see a negative Amount Due balance.</a:t>
            </a:r>
          </a:p>
          <a:p>
            <a:pPr eaLnBrk="1" hangingPunct="1">
              <a:spcBef>
                <a:spcPct val="0"/>
              </a:spcBef>
            </a:pPr>
            <a:endParaRPr lang="en-US" dirty="0"/>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8E459E-225E-4266-B9B8-16D657E6D4D6}" type="slidenum">
              <a:rPr lang="en-US"/>
              <a:pPr fontAlgn="base">
                <a:spcBef>
                  <a:spcPct val="0"/>
                </a:spcBef>
                <a:spcAft>
                  <a:spcPct val="0"/>
                </a:spcAft>
                <a:defRPr/>
              </a:pPr>
              <a:t>20</a:t>
            </a:fld>
            <a:endParaRPr lang="en-US" dirty="0"/>
          </a:p>
        </p:txBody>
      </p:sp>
    </p:spTree>
    <p:extLst>
      <p:ext uri="{BB962C8B-B14F-4D97-AF65-F5344CB8AC3E}">
        <p14:creationId xmlns:p14="http://schemas.microsoft.com/office/powerpoint/2010/main" val="1716276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 Form Tool can quickly be used create a form for any table or query that is selected in the Navigation Pane. Two tables—Residents and Water Bill—are added to the Relationship workspace, and a relationship will be created between the tables using the common field AccountNumber. When dragging a field from the Residents table to the Water Bill table, the Edit Relationships dialog box appears. Unfortunately, in this slide, the dialog box obscures the Water Bill table. After checking Enforce Referential Integrity, click Create, and close the Relationship tab.</a:t>
            </a:r>
          </a:p>
          <a:p>
            <a:pPr eaLnBrk="1" hangingPunct="1">
              <a:spcBef>
                <a:spcPct val="0"/>
              </a:spcBef>
            </a:pPr>
            <a:endParaRPr lang="en-US" dirty="0"/>
          </a:p>
        </p:txBody>
      </p:sp>
      <p:sp>
        <p:nvSpPr>
          <p:cNvPr id="573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F1CE09-5BD7-4A90-A705-6CFA2041D429}" type="slidenum">
              <a:rPr lang="en-US"/>
              <a:pPr fontAlgn="base">
                <a:spcBef>
                  <a:spcPct val="0"/>
                </a:spcBef>
                <a:spcAft>
                  <a:spcPct val="0"/>
                </a:spcAft>
                <a:defRPr/>
              </a:pPr>
              <a:t>21</a:t>
            </a:fld>
            <a:endParaRPr lang="en-US" dirty="0"/>
          </a:p>
        </p:txBody>
      </p:sp>
    </p:spTree>
    <p:extLst>
      <p:ext uri="{BB962C8B-B14F-4D97-AF65-F5344CB8AC3E}">
        <p14:creationId xmlns:p14="http://schemas.microsoft.com/office/powerpoint/2010/main" val="2705700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Once a one-to-many relationship has been established between the two tables, creating a main form with a subform is simple. Just click </a:t>
            </a:r>
            <a:r>
              <a:rPr lang="en-US" b="0" dirty="0"/>
              <a:t>Form</a:t>
            </a:r>
            <a:r>
              <a:rPr lang="en-US" dirty="0"/>
              <a:t> in the Forms group, and the resulting form is shown in the slide. In a </a:t>
            </a:r>
            <a:r>
              <a:rPr lang="en-US" b="1" i="1" dirty="0"/>
              <a:t>one-to-many form</a:t>
            </a:r>
            <a:r>
              <a:rPr lang="en-US" dirty="0"/>
              <a:t>, the main form—the resident fields—display in Single Form view, and the related records—monthly billings—display in a subform in Datasheet view.</a:t>
            </a:r>
          </a:p>
          <a:p>
            <a:pPr eaLnBrk="1" hangingPunct="1">
              <a:spcBef>
                <a:spcPct val="0"/>
              </a:spcBef>
            </a:pPr>
            <a:endParaRPr lang="en-US" dirty="0"/>
          </a:p>
        </p:txBody>
      </p:sp>
      <p:sp>
        <p:nvSpPr>
          <p:cNvPr id="5939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288C24-2F0F-48B6-98C8-B65189B3CF03}" type="slidenum">
              <a:rPr lang="en-US"/>
              <a:pPr fontAlgn="base">
                <a:spcBef>
                  <a:spcPct val="0"/>
                </a:spcBef>
                <a:spcAft>
                  <a:spcPct val="0"/>
                </a:spcAft>
                <a:defRPr/>
              </a:pPr>
              <a:t>22</a:t>
            </a:fld>
            <a:endParaRPr lang="en-US" dirty="0"/>
          </a:p>
        </p:txBody>
      </p:sp>
    </p:spTree>
    <p:extLst>
      <p:ext uri="{BB962C8B-B14F-4D97-AF65-F5344CB8AC3E}">
        <p14:creationId xmlns:p14="http://schemas.microsoft.com/office/powerpoint/2010/main" val="103021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As seen in this slide, a logo has been inserted, and a title added. This title appears on two lines, and this is accomplished by pressing Ctrl + Enter at the end of the word ‘Billings’ when typing the text. A new control with the date has also been added. Since this is a new technique, we will see how this is done. Click Date and Time in the Header / Footer group to display the Date and Time dialog box. In the dialog box, the date format is selected and the Include Time check box is cleared to exclude the time from the form. The date format selected in the text is dd-mmm-yy, which looks rather mysterious. Looking at the slide, we see that two digits are used to display the day followed by a hyphen and three letters for the month. The remainder of the date is another separating hyphen, and unfortunately, the remainder does not show, which would have been a two-digit year.</a:t>
            </a:r>
          </a:p>
        </p:txBody>
      </p:sp>
      <p:sp>
        <p:nvSpPr>
          <p:cNvPr id="614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532C855-36BF-4822-A003-83AB0D587319}" type="slidenum">
              <a:rPr lang="en-US"/>
              <a:pPr fontAlgn="base">
                <a:spcBef>
                  <a:spcPct val="0"/>
                </a:spcBef>
                <a:spcAft>
                  <a:spcPct val="0"/>
                </a:spcAft>
                <a:defRPr/>
              </a:pPr>
              <a:t>23</a:t>
            </a:fld>
            <a:endParaRPr lang="en-US" dirty="0"/>
          </a:p>
        </p:txBody>
      </p:sp>
    </p:spTree>
    <p:extLst>
      <p:ext uri="{BB962C8B-B14F-4D97-AF65-F5344CB8AC3E}">
        <p14:creationId xmlns:p14="http://schemas.microsoft.com/office/powerpoint/2010/main" val="3221164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Our final change to the form will involve changing font and background colors in the form header. The first change is just to the Title control: select it, click the </a:t>
            </a:r>
            <a:r>
              <a:rPr lang="en-US" b="0" dirty="0"/>
              <a:t>Font Color arrow </a:t>
            </a:r>
            <a:r>
              <a:rPr lang="en-US" dirty="0"/>
              <a:t>in the Font group, and select the desired color from the color list. The second formatting change will be done to the entire header. Click in a blank area of the header to select the entire header, and then click the Background Color arrow in the Font group, and select the desired background color from the color list.</a:t>
            </a:r>
          </a:p>
        </p:txBody>
      </p:sp>
      <p:sp>
        <p:nvSpPr>
          <p:cNvPr id="6349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507888-C262-4371-9418-E13252F52805}" type="slidenum">
              <a:rPr lang="en-US"/>
              <a:pPr fontAlgn="base">
                <a:spcBef>
                  <a:spcPct val="0"/>
                </a:spcBef>
                <a:spcAft>
                  <a:spcPct val="0"/>
                </a:spcAft>
                <a:defRPr/>
              </a:pPr>
              <a:t>24</a:t>
            </a:fld>
            <a:endParaRPr lang="en-US" dirty="0"/>
          </a:p>
        </p:txBody>
      </p:sp>
    </p:spTree>
    <p:extLst>
      <p:ext uri="{BB962C8B-B14F-4D97-AF65-F5344CB8AC3E}">
        <p14:creationId xmlns:p14="http://schemas.microsoft.com/office/powerpoint/2010/main" val="287771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Forms created with the Form tool use </a:t>
            </a:r>
            <a:r>
              <a:rPr lang="en-US" b="0" dirty="0"/>
              <a:t>a tabular layout</a:t>
            </a:r>
            <a:r>
              <a:rPr lang="en-US" dirty="0"/>
              <a:t>, which is a layout where the controls are positioned as table cells in rows and columns. With the form opened in Layout view, to resize the width of the rows, select any text box in the main form, point to its border, and drag to change its size. Note: The width of all columns and the width of the subform are adjusted the same amount at the same time. As shown in the slide, the Account Number text box has been selected; this is indicated by the orange border. Also notice the horizontal resize pointer, which indicates the width can be increased or decreased.</a:t>
            </a:r>
          </a:p>
          <a:p>
            <a:pPr eaLnBrk="1" hangingPunct="1">
              <a:spcBef>
                <a:spcPct val="0"/>
              </a:spcBef>
            </a:pPr>
            <a:endParaRPr lang="en-US" dirty="0"/>
          </a:p>
        </p:txBody>
      </p:sp>
      <p:sp>
        <p:nvSpPr>
          <p:cNvPr id="655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BA5788-87D6-48AE-B598-749233201142}" type="slidenum">
              <a:rPr lang="en-US"/>
              <a:pPr fontAlgn="base">
                <a:spcBef>
                  <a:spcPct val="0"/>
                </a:spcBef>
                <a:spcAft>
                  <a:spcPct val="0"/>
                </a:spcAft>
                <a:defRPr/>
              </a:pPr>
              <a:t>25</a:t>
            </a:fld>
            <a:endParaRPr lang="en-US" dirty="0"/>
          </a:p>
        </p:txBody>
      </p:sp>
    </p:spTree>
    <p:extLst>
      <p:ext uri="{BB962C8B-B14F-4D97-AF65-F5344CB8AC3E}">
        <p14:creationId xmlns:p14="http://schemas.microsoft.com/office/powerpoint/2010/main" val="2992681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In this slide, some controls will be moved to other locations. Select any text box and click Insert Right in the Rows &amp; Columns group on the Arrange tab twice. This inserts two columns, into which the WaterMeter label and text box will be moved. Point to the </a:t>
            </a:r>
            <a:r>
              <a:rPr lang="en-US" dirty="0" err="1"/>
              <a:t>WaterMeter</a:t>
            </a:r>
            <a:r>
              <a:rPr lang="en-US" dirty="0"/>
              <a:t> label, and when it becomes a four-headed arrow, move it to the new column adjacent to the Account Number text box, then repeat the process with the WaterMeter text box, moving it to the right of its label.</a:t>
            </a:r>
          </a:p>
          <a:p>
            <a:pPr eaLnBrk="1" hangingPunct="1">
              <a:spcBef>
                <a:spcPct val="0"/>
              </a:spcBef>
            </a:pPr>
            <a:endParaRPr lang="en-US" dirty="0"/>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7DDCD0-9756-4509-83EB-00D6742D945C}" type="slidenum">
              <a:rPr lang="en-US"/>
              <a:pPr fontAlgn="base">
                <a:spcBef>
                  <a:spcPct val="0"/>
                </a:spcBef>
                <a:spcAft>
                  <a:spcPct val="0"/>
                </a:spcAft>
                <a:defRPr/>
              </a:pPr>
              <a:t>26</a:t>
            </a:fld>
            <a:endParaRPr lang="en-US" dirty="0"/>
          </a:p>
        </p:txBody>
      </p:sp>
    </p:spTree>
    <p:extLst>
      <p:ext uri="{BB962C8B-B14F-4D97-AF65-F5344CB8AC3E}">
        <p14:creationId xmlns:p14="http://schemas.microsoft.com/office/powerpoint/2010/main" val="3565517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 process is repeated with just the First Name, Apt, and Phone text boxes. Since some of the text boxes are adjacent to each other, the left-most labels are double-clicked and then changed to reflect their dual use. The labels that remain unpaired with text boxes are then removed. Notice that there are two empty columns in the subform.</a:t>
            </a:r>
          </a:p>
        </p:txBody>
      </p:sp>
      <p:sp>
        <p:nvSpPr>
          <p:cNvPr id="696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52D44A8-BE8F-4A7E-9E1E-FB672DE270FB}" type="slidenum">
              <a:rPr lang="en-US"/>
              <a:pPr fontAlgn="base">
                <a:spcBef>
                  <a:spcPct val="0"/>
                </a:spcBef>
                <a:spcAft>
                  <a:spcPct val="0"/>
                </a:spcAft>
                <a:defRPr/>
              </a:pPr>
              <a:t>27</a:t>
            </a:fld>
            <a:endParaRPr lang="en-US" dirty="0"/>
          </a:p>
        </p:txBody>
      </p:sp>
    </p:spTree>
    <p:extLst>
      <p:ext uri="{BB962C8B-B14F-4D97-AF65-F5344CB8AC3E}">
        <p14:creationId xmlns:p14="http://schemas.microsoft.com/office/powerpoint/2010/main" val="385113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In the final slide, some changes to column widths will be made and some cells will be merged. Repeating the process that was done with the main form, click the empty cell on the right of the subform, and insert two columns to the right. </a:t>
            </a:r>
          </a:p>
          <a:p>
            <a:pPr eaLnBrk="1" hangingPunct="1">
              <a:spcBef>
                <a:spcPct val="0"/>
              </a:spcBef>
            </a:pPr>
            <a:endParaRPr lang="en-US" b="0" dirty="0"/>
          </a:p>
          <a:p>
            <a:pPr eaLnBrk="1" hangingPunct="1">
              <a:spcBef>
                <a:spcPct val="0"/>
              </a:spcBef>
            </a:pPr>
            <a:r>
              <a:rPr lang="en-US" b="0" dirty="0"/>
              <a:t>To include all five cells, click Select Row, then click Merge in the Merge / Select group. Since complete phone numbers are not displayed, the width of the PhoneNumber text box will be increased. Click the text box and then click Property Sheet in the Tools group on the Design tab. Change the Width value to the desired amount, which, in the text, is 1.2”. To display the entire subform, the width of the last column is widened in the same manner to 3.2”.</a:t>
            </a:r>
          </a:p>
        </p:txBody>
      </p:sp>
      <p:sp>
        <p:nvSpPr>
          <p:cNvPr id="716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4D3239-64DE-4E5A-B255-DA0B2825CE3E}" type="slidenum">
              <a:rPr lang="en-US"/>
              <a:pPr fontAlgn="base">
                <a:spcBef>
                  <a:spcPct val="0"/>
                </a:spcBef>
                <a:spcAft>
                  <a:spcPct val="0"/>
                </a:spcAft>
                <a:defRPr/>
              </a:pPr>
              <a:t>28</a:t>
            </a:fld>
            <a:endParaRPr lang="en-US" dirty="0"/>
          </a:p>
        </p:txBody>
      </p:sp>
    </p:spTree>
    <p:extLst>
      <p:ext uri="{BB962C8B-B14F-4D97-AF65-F5344CB8AC3E}">
        <p14:creationId xmlns:p14="http://schemas.microsoft.com/office/powerpoint/2010/main" val="3100781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An </a:t>
            </a:r>
            <a:r>
              <a:rPr lang="en-US" b="1" i="1" dirty="0"/>
              <a:t>input mask </a:t>
            </a:r>
            <a:r>
              <a:rPr lang="en-US" b="0" dirty="0"/>
              <a:t>is a set of special characters that controls what data are entered in a field. In this example, an input mask will be used to control phone numbers. Begin by selecting the Phone text box, then click Property Sheet in the Tools group. In the property sheet, click the Data tab, click Input Mask, and click the Build button to display the Input Mask Wizard.</a:t>
            </a:r>
          </a:p>
          <a:p>
            <a:pPr eaLnBrk="1" hangingPunct="1">
              <a:spcBef>
                <a:spcPct val="0"/>
              </a:spcBef>
            </a:pPr>
            <a:endParaRPr lang="en-US" b="0" dirty="0"/>
          </a:p>
        </p:txBody>
      </p:sp>
      <p:sp>
        <p:nvSpPr>
          <p:cNvPr id="7373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76BFA72-3E73-412D-BA11-5AFEC30FF90F}" type="slidenum">
              <a:rPr lang="en-US"/>
              <a:pPr fontAlgn="base">
                <a:spcBef>
                  <a:spcPct val="0"/>
                </a:spcBef>
                <a:spcAft>
                  <a:spcPct val="0"/>
                </a:spcAft>
                <a:defRPr/>
              </a:pPr>
              <a:t>29</a:t>
            </a:fld>
            <a:endParaRPr lang="en-US" dirty="0"/>
          </a:p>
        </p:txBody>
      </p:sp>
    </p:spTree>
    <p:extLst>
      <p:ext uri="{BB962C8B-B14F-4D97-AF65-F5344CB8AC3E}">
        <p14:creationId xmlns:p14="http://schemas.microsoft.com/office/powerpoint/2010/main" val="1370620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Additional skills include:</a:t>
            </a:r>
          </a:p>
          <a:p>
            <a:pPr lvl="1" eaLnBrk="1" hangingPunct="1">
              <a:spcBef>
                <a:spcPct val="0"/>
              </a:spcBef>
              <a:buFontTx/>
              <a:buChar char="•"/>
            </a:pPr>
            <a:r>
              <a:rPr lang="en-US" dirty="0"/>
              <a:t>  Work with Tabular Layouts</a:t>
            </a:r>
          </a:p>
          <a:p>
            <a:pPr lvl="1" eaLnBrk="1" hangingPunct="1">
              <a:spcBef>
                <a:spcPct val="0"/>
              </a:spcBef>
              <a:buFontTx/>
              <a:buChar char="•"/>
            </a:pPr>
            <a:r>
              <a:rPr lang="en-US" dirty="0"/>
              <a:t>  Add Input Masks</a:t>
            </a:r>
          </a:p>
          <a:p>
            <a:pPr lvl="1" eaLnBrk="1" hangingPunct="1">
              <a:spcBef>
                <a:spcPct val="0"/>
              </a:spcBef>
              <a:buFontTx/>
              <a:buChar char="•"/>
            </a:pPr>
            <a:r>
              <a:rPr lang="en-US" dirty="0"/>
              <a:t>  Change Data in One-to-Many Forms</a:t>
            </a:r>
          </a:p>
          <a:p>
            <a:pPr lvl="1" eaLnBrk="1" hangingPunct="1">
              <a:spcBef>
                <a:spcPct val="0"/>
              </a:spcBef>
              <a:buFontTx/>
              <a:buChar char="•"/>
            </a:pPr>
            <a:r>
              <a:rPr lang="en-US" dirty="0"/>
              <a:t>  Create Forms from Queries</a:t>
            </a:r>
          </a:p>
          <a:p>
            <a:pPr lvl="1" eaLnBrk="1" hangingPunct="1">
              <a:spcBef>
                <a:spcPct val="0"/>
              </a:spcBef>
              <a:buFontTx/>
              <a:buChar char="•"/>
            </a:pPr>
            <a:r>
              <a:rPr lang="en-US" dirty="0"/>
              <a:t>  Create Navigation Forms</a:t>
            </a:r>
          </a:p>
        </p:txBody>
      </p:sp>
      <p:sp>
        <p:nvSpPr>
          <p:cNvPr id="204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5D73E7-95DB-44F1-9240-2A2709577D3F}" type="slidenum">
              <a:rPr lang="en-US"/>
              <a:pPr fontAlgn="base">
                <a:spcBef>
                  <a:spcPct val="0"/>
                </a:spcBef>
                <a:spcAft>
                  <a:spcPct val="0"/>
                </a:spcAft>
                <a:defRPr/>
              </a:pPr>
              <a:t>3</a:t>
            </a:fld>
            <a:endParaRPr lang="en-US" dirty="0"/>
          </a:p>
        </p:txBody>
      </p:sp>
    </p:spTree>
    <p:extLst>
      <p:ext uri="{BB962C8B-B14F-4D97-AF65-F5344CB8AC3E}">
        <p14:creationId xmlns:p14="http://schemas.microsoft.com/office/powerpoint/2010/main" val="1886804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You can preview a mask in the Try It box. With Phone Number selected in the Input Mask Wizard, click Next. Click the Placeholder character arrow, and then click the number sign. Click in the Try It box. As seen in the slide, the usual phone number format is displayed using # as </a:t>
            </a:r>
            <a:r>
              <a:rPr lang="en-US" b="1" i="1" dirty="0"/>
              <a:t>placeholder</a:t>
            </a:r>
            <a:r>
              <a:rPr lang="en-US" b="1" i="1" baseline="0" dirty="0"/>
              <a:t> characters</a:t>
            </a:r>
            <a:r>
              <a:rPr lang="en-US" b="0" dirty="0"/>
              <a:t>, which are input mask symbols that are replaced by data typed into the field. </a:t>
            </a:r>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A954CAB-779C-4B38-BA2F-7A8B588D92F0}" type="slidenum">
              <a:rPr lang="en-US"/>
              <a:pPr fontAlgn="base">
                <a:spcBef>
                  <a:spcPct val="0"/>
                </a:spcBef>
                <a:spcAft>
                  <a:spcPct val="0"/>
                </a:spcAft>
                <a:defRPr/>
              </a:pPr>
              <a:t>30</a:t>
            </a:fld>
            <a:endParaRPr lang="en-US" dirty="0"/>
          </a:p>
        </p:txBody>
      </p:sp>
    </p:spTree>
    <p:extLst>
      <p:ext uri="{BB962C8B-B14F-4D97-AF65-F5344CB8AC3E}">
        <p14:creationId xmlns:p14="http://schemas.microsoft.com/office/powerpoint/2010/main" val="2543940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Phone numbers can be stored with or without the parentheses, hyphens, and the space. As seen in the slide, there are two option buttons, and following the text instructions, the phone numbers will be stored with the symbols included in the phone field.</a:t>
            </a:r>
          </a:p>
          <a:p>
            <a:pPr eaLnBrk="1" hangingPunct="1">
              <a:spcBef>
                <a:spcPct val="0"/>
              </a:spcBef>
            </a:pPr>
            <a:endParaRPr lang="en-US" dirty="0"/>
          </a:p>
        </p:txBody>
      </p:sp>
      <p:sp>
        <p:nvSpPr>
          <p:cNvPr id="7782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9C54537-6D5B-46D3-B8AD-C59FE4189A8E}" type="slidenum">
              <a:rPr lang="en-US"/>
              <a:pPr fontAlgn="base">
                <a:spcBef>
                  <a:spcPct val="0"/>
                </a:spcBef>
                <a:spcAft>
                  <a:spcPct val="0"/>
                </a:spcAft>
                <a:defRPr/>
              </a:pPr>
              <a:t>31</a:t>
            </a:fld>
            <a:endParaRPr lang="en-US" dirty="0"/>
          </a:p>
        </p:txBody>
      </p:sp>
    </p:spTree>
    <p:extLst>
      <p:ext uri="{BB962C8B-B14F-4D97-AF65-F5344CB8AC3E}">
        <p14:creationId xmlns:p14="http://schemas.microsoft.com/office/powerpoint/2010/main" val="357629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 process is repeated with the ZIP code, except a Zip Code mask is chosen. Looking at the slide, we see that the Zip Code mask uses what is called the extended ZIP+4 format, which has a hyphen between the five digit ZIP code and the specific location within the ZIP code.</a:t>
            </a:r>
          </a:p>
          <a:p>
            <a:pPr eaLnBrk="1" hangingPunct="1">
              <a:spcBef>
                <a:spcPct val="0"/>
              </a:spcBef>
            </a:pPr>
            <a:endParaRPr lang="en-US" dirty="0"/>
          </a:p>
        </p:txBody>
      </p:sp>
      <p:sp>
        <p:nvSpPr>
          <p:cNvPr id="7987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58E1A4-5A12-41CC-BF9C-8640E60ABB88}" type="slidenum">
              <a:rPr lang="en-US"/>
              <a:pPr fontAlgn="base">
                <a:spcBef>
                  <a:spcPct val="0"/>
                </a:spcBef>
                <a:spcAft>
                  <a:spcPct val="0"/>
                </a:spcAft>
                <a:defRPr/>
              </a:pPr>
              <a:t>32</a:t>
            </a:fld>
            <a:endParaRPr lang="en-US" dirty="0"/>
          </a:p>
        </p:txBody>
      </p:sp>
    </p:spTree>
    <p:extLst>
      <p:ext uri="{BB962C8B-B14F-4D97-AF65-F5344CB8AC3E}">
        <p14:creationId xmlns:p14="http://schemas.microsoft.com/office/powerpoint/2010/main" val="1371391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When using the one-to-many form, data from two tables appear on a single screen. In this example, the main form will be used to find a record, and then changes will be made in the subform. Using the textbook data, Find is used to locate account 4367-618513, and then date is changed to 13-Aug-18 and the amount is changed to 7.98. These changes are reflected in the Water Bills table. </a:t>
            </a:r>
          </a:p>
        </p:txBody>
      </p:sp>
      <p:sp>
        <p:nvSpPr>
          <p:cNvPr id="8192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62499A7-730D-4F55-9972-D4EBBE07A380}" type="slidenum">
              <a:rPr lang="en-US"/>
              <a:pPr fontAlgn="base">
                <a:spcBef>
                  <a:spcPct val="0"/>
                </a:spcBef>
                <a:spcAft>
                  <a:spcPct val="0"/>
                </a:spcAft>
                <a:defRPr/>
              </a:pPr>
              <a:t>33</a:t>
            </a:fld>
            <a:endParaRPr lang="en-US" dirty="0"/>
          </a:p>
        </p:txBody>
      </p:sp>
    </p:spTree>
    <p:extLst>
      <p:ext uri="{BB962C8B-B14F-4D97-AF65-F5344CB8AC3E}">
        <p14:creationId xmlns:p14="http://schemas.microsoft.com/office/powerpoint/2010/main" val="3942242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In the this example, a change will be made to the subform. The New (blank) record button is clicked in the subform, and new data is entered into it. This is shown in the slide at the bottom of the subform.</a:t>
            </a:r>
          </a:p>
          <a:p>
            <a:pPr eaLnBrk="1" hangingPunct="1">
              <a:spcBef>
                <a:spcPct val="0"/>
              </a:spcBef>
            </a:pPr>
            <a:endParaRPr lang="en-US" dirty="0"/>
          </a:p>
        </p:txBody>
      </p:sp>
      <p:sp>
        <p:nvSpPr>
          <p:cNvPr id="839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5FB6573-BB86-482E-BB45-C19B13212EAD}" type="slidenum">
              <a:rPr lang="en-US"/>
              <a:pPr fontAlgn="base">
                <a:spcBef>
                  <a:spcPct val="0"/>
                </a:spcBef>
                <a:spcAft>
                  <a:spcPct val="0"/>
                </a:spcAft>
                <a:defRPr/>
              </a:pPr>
              <a:t>34</a:t>
            </a:fld>
            <a:endParaRPr lang="en-US" dirty="0"/>
          </a:p>
        </p:txBody>
      </p:sp>
    </p:spTree>
    <p:extLst>
      <p:ext uri="{BB962C8B-B14F-4D97-AF65-F5344CB8AC3E}">
        <p14:creationId xmlns:p14="http://schemas.microsoft.com/office/powerpoint/2010/main" val="3810176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Now a new record is added to the main form by clicking its New (blank) record button, and the data shown in the slide is entered. Additionally, a record is also added to the related subform, which is also shown on the slide.</a:t>
            </a:r>
          </a:p>
          <a:p>
            <a:pPr eaLnBrk="1" hangingPunct="1">
              <a:spcBef>
                <a:spcPct val="0"/>
              </a:spcBef>
            </a:pPr>
            <a:endParaRPr lang="en-US" dirty="0"/>
          </a:p>
        </p:txBody>
      </p:sp>
      <p:sp>
        <p:nvSpPr>
          <p:cNvPr id="860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DE77A3C-8769-47E9-9266-FADD8C96EC5C}" type="slidenum">
              <a:rPr lang="en-US"/>
              <a:pPr fontAlgn="base">
                <a:spcBef>
                  <a:spcPct val="0"/>
                </a:spcBef>
                <a:spcAft>
                  <a:spcPct val="0"/>
                </a:spcAft>
                <a:defRPr/>
              </a:pPr>
              <a:t>35</a:t>
            </a:fld>
            <a:endParaRPr lang="en-US" dirty="0"/>
          </a:p>
        </p:txBody>
      </p:sp>
    </p:spTree>
    <p:extLst>
      <p:ext uri="{BB962C8B-B14F-4D97-AF65-F5344CB8AC3E}">
        <p14:creationId xmlns:p14="http://schemas.microsoft.com/office/powerpoint/2010/main" val="655722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 form can be based on a query, so only records meeting the query criteria are displayed. Using Design view, we see the New Payments query is displayed. The criterion </a:t>
            </a:r>
            <a:r>
              <a:rPr lang="en-US" b="0" dirty="0"/>
              <a:t>&gt;0</a:t>
            </a:r>
            <a:r>
              <a:rPr lang="en-US" dirty="0"/>
              <a:t> is entered in the Criteria row of the AmountDue column.</a:t>
            </a:r>
          </a:p>
          <a:p>
            <a:pPr eaLnBrk="1" hangingPunct="1">
              <a:spcBef>
                <a:spcPct val="0"/>
              </a:spcBef>
            </a:pPr>
            <a:endParaRPr lang="en-US" dirty="0"/>
          </a:p>
        </p:txBody>
      </p:sp>
      <p:sp>
        <p:nvSpPr>
          <p:cNvPr id="880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CFD6E2-CBCB-4E50-8708-8D7BE2CC02AE}" type="slidenum">
              <a:rPr lang="en-US"/>
              <a:pPr fontAlgn="base">
                <a:spcBef>
                  <a:spcPct val="0"/>
                </a:spcBef>
                <a:spcAft>
                  <a:spcPct val="0"/>
                </a:spcAft>
                <a:defRPr/>
              </a:pPr>
              <a:t>36</a:t>
            </a:fld>
            <a:endParaRPr lang="en-US" dirty="0"/>
          </a:p>
        </p:txBody>
      </p:sp>
    </p:spTree>
    <p:extLst>
      <p:ext uri="{BB962C8B-B14F-4D97-AF65-F5344CB8AC3E}">
        <p14:creationId xmlns:p14="http://schemas.microsoft.com/office/powerpoint/2010/main" val="3185296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Running the query displays 50 records. Using this query, click </a:t>
            </a:r>
            <a:r>
              <a:rPr lang="en-US" b="0" dirty="0"/>
              <a:t>Form </a:t>
            </a:r>
            <a:r>
              <a:rPr lang="en-US" dirty="0"/>
              <a:t>in the Forms group, and the form shown on the slide is created.</a:t>
            </a:r>
          </a:p>
          <a:p>
            <a:pPr eaLnBrk="1" hangingPunct="1">
              <a:spcBef>
                <a:spcPct val="0"/>
              </a:spcBef>
            </a:pPr>
            <a:endParaRPr lang="en-US" dirty="0"/>
          </a:p>
        </p:txBody>
      </p:sp>
      <p:sp>
        <p:nvSpPr>
          <p:cNvPr id="901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F036D5F-1245-4EF4-8B78-83BB5D106BEC}" type="slidenum">
              <a:rPr lang="en-US"/>
              <a:pPr fontAlgn="base">
                <a:spcBef>
                  <a:spcPct val="0"/>
                </a:spcBef>
                <a:spcAft>
                  <a:spcPct val="0"/>
                </a:spcAft>
                <a:defRPr/>
              </a:pPr>
              <a:t>37</a:t>
            </a:fld>
            <a:endParaRPr lang="en-US" dirty="0"/>
          </a:p>
        </p:txBody>
      </p:sp>
    </p:spTree>
    <p:extLst>
      <p:ext uri="{BB962C8B-B14F-4D97-AF65-F5344CB8AC3E}">
        <p14:creationId xmlns:p14="http://schemas.microsoft.com/office/powerpoint/2010/main" val="4088222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 form will be formatted using techniques discussed earlier. By selecting a text box and then using its Property Sheet, the width of the text boxes can be adjusted. Additionally, a logo and title are added to the form header. These changes are shown in the slide.</a:t>
            </a:r>
          </a:p>
          <a:p>
            <a:pPr eaLnBrk="1" hangingPunct="1">
              <a:spcBef>
                <a:spcPct val="0"/>
              </a:spcBef>
            </a:pPr>
            <a:endParaRPr lang="en-US" dirty="0"/>
          </a:p>
        </p:txBody>
      </p:sp>
      <p:sp>
        <p:nvSpPr>
          <p:cNvPr id="921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C19F60-5C4E-46F0-B3B5-2C987E3882C4}" type="slidenum">
              <a:rPr lang="en-US"/>
              <a:pPr fontAlgn="base">
                <a:spcBef>
                  <a:spcPct val="0"/>
                </a:spcBef>
                <a:spcAft>
                  <a:spcPct val="0"/>
                </a:spcAft>
                <a:defRPr/>
              </a:pPr>
              <a:t>38</a:t>
            </a:fld>
            <a:endParaRPr lang="en-US" dirty="0"/>
          </a:p>
        </p:txBody>
      </p:sp>
    </p:spTree>
    <p:extLst>
      <p:ext uri="{BB962C8B-B14F-4D97-AF65-F5344CB8AC3E}">
        <p14:creationId xmlns:p14="http://schemas.microsoft.com/office/powerpoint/2010/main" val="1207777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 the final slide, the View button is used to switch to Form view. As seen in the slide, a record is located and data are entered into two of its fields.</a:t>
            </a:r>
          </a:p>
          <a:p>
            <a:pPr eaLnBrk="1" hangingPunct="1">
              <a:spcBef>
                <a:spcPct val="0"/>
              </a:spcBef>
            </a:pPr>
            <a:endParaRPr lang="en-US" dirty="0"/>
          </a:p>
        </p:txBody>
      </p:sp>
      <p:sp>
        <p:nvSpPr>
          <p:cNvPr id="942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7AB41F6-FFB0-48C9-BEDB-17B4D0061E7A}" type="slidenum">
              <a:rPr lang="en-US"/>
              <a:pPr fontAlgn="base">
                <a:spcBef>
                  <a:spcPct val="0"/>
                </a:spcBef>
                <a:spcAft>
                  <a:spcPct val="0"/>
                </a:spcAft>
                <a:defRPr/>
              </a:pPr>
              <a:t>39</a:t>
            </a:fld>
            <a:endParaRPr lang="en-US" dirty="0"/>
          </a:p>
        </p:txBody>
      </p:sp>
    </p:spTree>
    <p:extLst>
      <p:ext uri="{BB962C8B-B14F-4D97-AF65-F5344CB8AC3E}">
        <p14:creationId xmlns:p14="http://schemas.microsoft.com/office/powerpoint/2010/main" val="2985914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Using the skills in this chapter, you will create an Access form like this.</a:t>
            </a:r>
          </a:p>
        </p:txBody>
      </p:sp>
      <p:sp>
        <p:nvSpPr>
          <p:cNvPr id="2253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79F4596-8BA5-47BA-B556-528743E3A1B9}" type="slidenum">
              <a:rPr lang="en-US"/>
              <a:pPr fontAlgn="base">
                <a:spcBef>
                  <a:spcPct val="0"/>
                </a:spcBef>
                <a:spcAft>
                  <a:spcPct val="0"/>
                </a:spcAft>
                <a:defRPr/>
              </a:pPr>
              <a:t>4</a:t>
            </a:fld>
            <a:endParaRPr lang="en-US" dirty="0"/>
          </a:p>
        </p:txBody>
      </p:sp>
    </p:spTree>
    <p:extLst>
      <p:ext uri="{BB962C8B-B14F-4D97-AF65-F5344CB8AC3E}">
        <p14:creationId xmlns:p14="http://schemas.microsoft.com/office/powerpoint/2010/main" val="3420990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A </a:t>
            </a:r>
            <a:r>
              <a:rPr lang="en-US" b="1" i="1" dirty="0"/>
              <a:t>Navigation form </a:t>
            </a:r>
            <a:r>
              <a:rPr lang="en-US" b="0" dirty="0"/>
              <a:t>is a form that contains a navigation control with tabs, which can be used to quickly open forms and reports. To add a navigation control, click Navigation in the Forms group to display a gallery of navigation form layouts. In the example shown in the slide, Vertical Tabs Left will be selected.</a:t>
            </a:r>
          </a:p>
          <a:p>
            <a:pPr eaLnBrk="1" hangingPunct="1">
              <a:spcBef>
                <a:spcPct val="0"/>
              </a:spcBef>
            </a:pPr>
            <a:endParaRPr lang="en-US" b="0" dirty="0"/>
          </a:p>
        </p:txBody>
      </p:sp>
      <p:sp>
        <p:nvSpPr>
          <p:cNvPr id="962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24E1F2E-4FE2-409E-999A-13AB5A52109A}" type="slidenum">
              <a:rPr lang="en-US"/>
              <a:pPr fontAlgn="base">
                <a:spcBef>
                  <a:spcPct val="0"/>
                </a:spcBef>
                <a:spcAft>
                  <a:spcPct val="0"/>
                </a:spcAft>
                <a:defRPr/>
              </a:pPr>
              <a:t>40</a:t>
            </a:fld>
            <a:endParaRPr lang="en-US" dirty="0"/>
          </a:p>
        </p:txBody>
      </p:sp>
    </p:spTree>
    <p:extLst>
      <p:ext uri="{BB962C8B-B14F-4D97-AF65-F5344CB8AC3E}">
        <p14:creationId xmlns:p14="http://schemas.microsoft.com/office/powerpoint/2010/main" val="564860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Control buttons are added by clicking [Add New], and can be formatted by clicking Quick styles in the Formatting group on the Format tab. In the example shown in the slide, Intense Effect – Teal, Accent 6 was selected. Formatting continues by clicking Change Shape, also located in the Formatting group, and then selecting a shape. The slide shows that a Rounded Rectangle shape was chosen. To create links to forms, drag any form from the Navigation pane to the [Add New] button. As seen in the slide, the Residents, Water Bill, and New Payments have been dragged and buttons have been created.</a:t>
            </a:r>
          </a:p>
          <a:p>
            <a:pPr eaLnBrk="1" hangingPunct="1">
              <a:spcBef>
                <a:spcPct val="0"/>
              </a:spcBef>
            </a:pPr>
            <a:endParaRPr lang="en-US" dirty="0"/>
          </a:p>
        </p:txBody>
      </p:sp>
      <p:sp>
        <p:nvSpPr>
          <p:cNvPr id="983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B62A66D-309E-4F80-89C3-DC75EBFBB8D0}" type="slidenum">
              <a:rPr lang="en-US"/>
              <a:pPr fontAlgn="base">
                <a:spcBef>
                  <a:spcPct val="0"/>
                </a:spcBef>
                <a:spcAft>
                  <a:spcPct val="0"/>
                </a:spcAft>
                <a:defRPr/>
              </a:pPr>
              <a:t>41</a:t>
            </a:fld>
            <a:endParaRPr lang="en-US" dirty="0"/>
          </a:p>
        </p:txBody>
      </p:sp>
    </p:spTree>
    <p:extLst>
      <p:ext uri="{BB962C8B-B14F-4D97-AF65-F5344CB8AC3E}">
        <p14:creationId xmlns:p14="http://schemas.microsoft.com/office/powerpoint/2010/main" val="3024806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The form is going to be changed to a modal form, which means when the form is opened, the Navigation pane is collapsed. This is done using the form’s Property Sheet. Click Property Sheet in the Tools group on the Design tab. Since we will be making a change to the form, in the property sheet, below Selection type, click the arrow, and then click Form to display its properties. Click the Modal arrow and select Yes. Close the property sheet and form.</a:t>
            </a:r>
          </a:p>
          <a:p>
            <a:pPr eaLnBrk="1" hangingPunct="1">
              <a:spcBef>
                <a:spcPct val="0"/>
              </a:spcBef>
            </a:pPr>
            <a:endParaRPr lang="en-US" b="0" dirty="0"/>
          </a:p>
        </p:txBody>
      </p:sp>
      <p:sp>
        <p:nvSpPr>
          <p:cNvPr id="1003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CB9808-8F06-4761-B9AC-F10DFA63FA6F}" type="slidenum">
              <a:rPr lang="en-US"/>
              <a:pPr fontAlgn="base">
                <a:spcBef>
                  <a:spcPct val="0"/>
                </a:spcBef>
                <a:spcAft>
                  <a:spcPct val="0"/>
                </a:spcAft>
                <a:defRPr/>
              </a:pPr>
              <a:t>42</a:t>
            </a:fld>
            <a:endParaRPr lang="en-US" dirty="0"/>
          </a:p>
        </p:txBody>
      </p:sp>
    </p:spTree>
    <p:extLst>
      <p:ext uri="{BB962C8B-B14F-4D97-AF65-F5344CB8AC3E}">
        <p14:creationId xmlns:p14="http://schemas.microsoft.com/office/powerpoint/2010/main" val="2870824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We finish by making a form open automatically when the database is opened. Click Options on the Files tab to open the Access Options dialog box. On the left side of the dialog </a:t>
            </a:r>
            <a:r>
              <a:rPr lang="fr-FR" b="0" dirty="0"/>
              <a:t>box, click Current </a:t>
            </a:r>
            <a:r>
              <a:rPr lang="en-US" b="0" dirty="0"/>
              <a:t>Database, click the Display Form arrow to display a list of all the database forms, and then select the desired form. In the example shown in the slide, the Navigation Form will open when the database is opened.</a:t>
            </a:r>
          </a:p>
          <a:p>
            <a:pPr eaLnBrk="1" hangingPunct="1">
              <a:spcBef>
                <a:spcPct val="0"/>
              </a:spcBef>
            </a:pPr>
            <a:endParaRPr lang="en-US" b="0" dirty="0"/>
          </a:p>
        </p:txBody>
      </p:sp>
      <p:sp>
        <p:nvSpPr>
          <p:cNvPr id="1024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F15FF81-C381-40FC-A871-751758CA3D20}" type="slidenum">
              <a:rPr lang="en-US"/>
              <a:pPr fontAlgn="base">
                <a:spcBef>
                  <a:spcPct val="0"/>
                </a:spcBef>
                <a:spcAft>
                  <a:spcPct val="0"/>
                </a:spcAft>
                <a:defRPr/>
              </a:pPr>
              <a:t>43</a:t>
            </a:fld>
            <a:endParaRPr lang="en-US" dirty="0"/>
          </a:p>
        </p:txBody>
      </p:sp>
    </p:spTree>
    <p:extLst>
      <p:ext uri="{BB962C8B-B14F-4D97-AF65-F5344CB8AC3E}">
        <p14:creationId xmlns:p14="http://schemas.microsoft.com/office/powerpoint/2010/main" val="2607586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You will now practice the following additional skills:</a:t>
            </a:r>
          </a:p>
          <a:p>
            <a:pPr marL="628650" lvl="1" indent="-171450" eaLnBrk="1" hangingPunct="1">
              <a:spcBef>
                <a:spcPct val="0"/>
              </a:spcBef>
              <a:buFont typeface="Arial" panose="020B0604020202020204" pitchFamily="34" charset="0"/>
              <a:buChar char="•"/>
            </a:pPr>
            <a:r>
              <a:rPr lang="en-US" dirty="0"/>
              <a:t>  Validate Fields</a:t>
            </a:r>
          </a:p>
          <a:p>
            <a:pPr marL="628650" lvl="1" indent="-171450" eaLnBrk="1" hangingPunct="1">
              <a:spcBef>
                <a:spcPct val="0"/>
              </a:spcBef>
              <a:buFont typeface="Arial" panose="020B0604020202020204" pitchFamily="34" charset="0"/>
              <a:buChar char="•"/>
            </a:pPr>
            <a:r>
              <a:rPr lang="en-US" dirty="0"/>
              <a:t>  Create Databases from Templates</a:t>
            </a:r>
          </a:p>
          <a:p>
            <a:pPr marL="628650" lvl="1" indent="-171450" eaLnBrk="1" hangingPunct="1">
              <a:spcBef>
                <a:spcPct val="0"/>
              </a:spcBef>
              <a:buFont typeface="Arial" panose="020B0604020202020204" pitchFamily="34" charset="0"/>
              <a:buChar char="•"/>
            </a:pPr>
            <a:r>
              <a:rPr lang="en-US" dirty="0"/>
              <a:t>  Import Objects from Other</a:t>
            </a:r>
            <a:r>
              <a:rPr lang="en-US" baseline="0" dirty="0"/>
              <a:t> Databases</a:t>
            </a:r>
            <a:endParaRPr lang="en-US" dirty="0"/>
          </a:p>
          <a:p>
            <a:pPr marL="628650" lvl="1" indent="-171450" eaLnBrk="1" hangingPunct="1">
              <a:spcBef>
                <a:spcPct val="0"/>
              </a:spcBef>
              <a:buFont typeface="Arial" panose="020B0604020202020204" pitchFamily="34" charset="0"/>
              <a:buChar char="•"/>
            </a:pPr>
            <a:r>
              <a:rPr lang="en-US" dirty="0"/>
              <a:t>  Back Up Databases</a:t>
            </a:r>
          </a:p>
          <a:p>
            <a:pPr eaLnBrk="1" hangingPunct="1">
              <a:spcBef>
                <a:spcPct val="0"/>
              </a:spcBef>
            </a:pPr>
            <a:endParaRPr lang="en-US" dirty="0"/>
          </a:p>
        </p:txBody>
      </p:sp>
      <p:sp>
        <p:nvSpPr>
          <p:cNvPr id="1044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4FED6D5-97AD-4AE3-A498-626109198DB6}" type="slidenum">
              <a:rPr lang="en-US"/>
              <a:pPr fontAlgn="base">
                <a:spcBef>
                  <a:spcPct val="0"/>
                </a:spcBef>
                <a:spcAft>
                  <a:spcPct val="0"/>
                </a:spcAft>
                <a:defRPr/>
              </a:pPr>
              <a:t>44</a:t>
            </a:fld>
            <a:endParaRPr lang="en-US" dirty="0"/>
          </a:p>
        </p:txBody>
      </p:sp>
    </p:spTree>
    <p:extLst>
      <p:ext uri="{BB962C8B-B14F-4D97-AF65-F5344CB8AC3E}">
        <p14:creationId xmlns:p14="http://schemas.microsoft.com/office/powerpoint/2010/main" val="3099628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Validation rules</a:t>
            </a:r>
            <a:r>
              <a:rPr lang="en-US" b="0" i="1" dirty="0"/>
              <a:t> </a:t>
            </a:r>
            <a:r>
              <a:rPr lang="en-US" b="0" dirty="0"/>
              <a:t>are field properties that require that specific values be entered into a field. For example, letters should not be allowed to be typed into a social security number field. </a:t>
            </a:r>
          </a:p>
          <a:p>
            <a:pPr eaLnBrk="1" hangingPunct="1">
              <a:spcBef>
                <a:spcPct val="0"/>
              </a:spcBef>
            </a:pPr>
            <a:endParaRPr lang="en-US" b="0" dirty="0"/>
          </a:p>
          <a:p>
            <a:pPr eaLnBrk="1" hangingPunct="1">
              <a:spcBef>
                <a:spcPct val="0"/>
              </a:spcBef>
            </a:pPr>
            <a:r>
              <a:rPr lang="en-US" b="0" dirty="0"/>
              <a:t>To restrict the typed data, click Validation in the Field Validation group on the Fields tab and click Field Validation Rule. A validation message can be created to display when invalid data is typed. Click the Validation button in the Field Validation group, and then click Field Validation Message. In the Enter Validation Message box, type the message. </a:t>
            </a:r>
          </a:p>
          <a:p>
            <a:pPr eaLnBrk="1" hangingPunct="1">
              <a:spcBef>
                <a:spcPct val="0"/>
              </a:spcBef>
            </a:pPr>
            <a:endParaRPr lang="en-US" b="0" dirty="0"/>
          </a:p>
          <a:p>
            <a:pPr marL="0" marR="0" indent="0" algn="l" defTabSz="914400" rtl="0" eaLnBrk="1" fontAlgn="base" latinLnBrk="0" hangingPunct="1">
              <a:lnSpc>
                <a:spcPct val="100000"/>
              </a:lnSpc>
              <a:spcBef>
                <a:spcPct val="0"/>
              </a:spcBef>
              <a:spcAft>
                <a:spcPct val="0"/>
              </a:spcAft>
              <a:buClrTx/>
              <a:buSzTx/>
              <a:buFontTx/>
              <a:buNone/>
              <a:tabLst/>
              <a:defRPr/>
            </a:pPr>
            <a:r>
              <a:rPr lang="en-US" dirty="0"/>
              <a:t>Take a few moments to read the various validation rules and their descriptions.</a:t>
            </a:r>
          </a:p>
          <a:p>
            <a:pPr eaLnBrk="1" hangingPunct="1">
              <a:spcBef>
                <a:spcPct val="0"/>
              </a:spcBef>
            </a:pPr>
            <a:endParaRPr lang="en-US" b="0" dirty="0"/>
          </a:p>
        </p:txBody>
      </p:sp>
      <p:sp>
        <p:nvSpPr>
          <p:cNvPr id="1064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4A8A046-74D9-411E-8083-579C72EBF338}" type="slidenum">
              <a:rPr lang="en-US"/>
              <a:pPr fontAlgn="base">
                <a:spcBef>
                  <a:spcPct val="0"/>
                </a:spcBef>
                <a:spcAft>
                  <a:spcPct val="0"/>
                </a:spcAft>
                <a:defRPr/>
              </a:pPr>
              <a:t>45</a:t>
            </a:fld>
            <a:endParaRPr lang="en-US" dirty="0"/>
          </a:p>
        </p:txBody>
      </p:sp>
    </p:spTree>
    <p:extLst>
      <p:ext uri="{BB962C8B-B14F-4D97-AF65-F5344CB8AC3E}">
        <p14:creationId xmlns:p14="http://schemas.microsoft.com/office/powerpoint/2010/main" val="2115287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So far, we have used a New Blank template to create a database. However there are several pre-built templates, which may provide all the tables, queries, forms, reports, and macros needed to begin entering data immediately after the database is created.</a:t>
            </a:r>
          </a:p>
          <a:p>
            <a:pPr eaLnBrk="1" hangingPunct="1">
              <a:spcBef>
                <a:spcPct val="0"/>
              </a:spcBef>
            </a:pPr>
            <a:endParaRPr lang="en-US" b="0" dirty="0"/>
          </a:p>
          <a:p>
            <a:pPr eaLnBrk="1" hangingPunct="1">
              <a:spcBef>
                <a:spcPct val="0"/>
              </a:spcBef>
            </a:pPr>
            <a:r>
              <a:rPr lang="en-US" b="0" dirty="0"/>
              <a:t>Begin by starting Access 2016, and on the Access start screen several templates are listed. Clicking any template thumbnail displays a description of the template. </a:t>
            </a:r>
          </a:p>
          <a:p>
            <a:pPr eaLnBrk="1" hangingPunct="1">
              <a:spcBef>
                <a:spcPct val="0"/>
              </a:spcBef>
            </a:pPr>
            <a:endParaRPr lang="en-US" b="0" dirty="0"/>
          </a:p>
          <a:p>
            <a:pPr marL="0" marR="0" indent="0" algn="l" defTabSz="914400" rtl="0" eaLnBrk="1" fontAlgn="base" latinLnBrk="0" hangingPunct="1">
              <a:lnSpc>
                <a:spcPct val="100000"/>
              </a:lnSpc>
              <a:spcBef>
                <a:spcPct val="0"/>
              </a:spcBef>
              <a:spcAft>
                <a:spcPct val="0"/>
              </a:spcAft>
              <a:buClrTx/>
              <a:buSzTx/>
              <a:buFontTx/>
              <a:buNone/>
              <a:tabLst/>
              <a:defRPr/>
            </a:pPr>
            <a:r>
              <a:rPr lang="en-US" dirty="0"/>
              <a:t>Based on the complexity of the template chosen,</a:t>
            </a:r>
            <a:r>
              <a:rPr lang="en-US" baseline="0" dirty="0"/>
              <a:t> </a:t>
            </a:r>
            <a:r>
              <a:rPr lang="en-US" dirty="0"/>
              <a:t>videos—How to use the database and how to modify the database—are provided to assist with its use. </a:t>
            </a:r>
            <a:endParaRPr lang="en-US" b="0" dirty="0"/>
          </a:p>
        </p:txBody>
      </p:sp>
      <p:sp>
        <p:nvSpPr>
          <p:cNvPr id="11469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96FDB9-FC80-4407-96AD-BBCF58CFF331}" type="slidenum">
              <a:rPr lang="en-US"/>
              <a:pPr fontAlgn="base">
                <a:spcBef>
                  <a:spcPct val="0"/>
                </a:spcBef>
                <a:spcAft>
                  <a:spcPct val="0"/>
                </a:spcAft>
                <a:defRPr/>
              </a:pPr>
              <a:t>46</a:t>
            </a:fld>
            <a:endParaRPr lang="en-US" dirty="0"/>
          </a:p>
        </p:txBody>
      </p:sp>
    </p:spTree>
    <p:extLst>
      <p:ext uri="{BB962C8B-B14F-4D97-AF65-F5344CB8AC3E}">
        <p14:creationId xmlns:p14="http://schemas.microsoft.com/office/powerpoint/2010/main" val="1410089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p:cNvSpPr>
          <p:nvPr>
            <p:ph type="sldImg"/>
          </p:nvPr>
        </p:nvSpPr>
        <p:spPr bwMode="auto">
          <a:noFill/>
          <a:ln>
            <a:solidFill>
              <a:srgbClr val="000000"/>
            </a:solidFill>
            <a:miter lim="800000"/>
            <a:headEnd/>
            <a:tailEnd/>
          </a:ln>
        </p:spPr>
      </p:sp>
      <p:sp>
        <p:nvSpPr>
          <p:cNvPr id="1249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You can build a database</a:t>
            </a:r>
            <a:r>
              <a:rPr lang="en-US" b="0" baseline="0" dirty="0"/>
              <a:t> by importing objects from other Access databases. Commonly imported objects include tables, forms, queries, reports, and macros. Use the Get External Data – Access Database dialog box to import or link Access objects into a database. When you import tables from other databases, the fields, field properties, data, and relationships with other tables are also imported. </a:t>
            </a:r>
            <a:endParaRPr lang="en-US" b="0" dirty="0"/>
          </a:p>
        </p:txBody>
      </p:sp>
      <p:sp>
        <p:nvSpPr>
          <p:cNvPr id="12493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F9B8578-E082-4B3D-9104-B23CCE76A56D}" type="slidenum">
              <a:rPr lang="en-US"/>
              <a:pPr fontAlgn="base">
                <a:spcBef>
                  <a:spcPct val="0"/>
                </a:spcBef>
                <a:spcAft>
                  <a:spcPct val="0"/>
                </a:spcAft>
                <a:defRPr/>
              </a:pPr>
              <a:t>47</a:t>
            </a:fld>
            <a:endParaRPr lang="en-US" dirty="0"/>
          </a:p>
        </p:txBody>
      </p:sp>
    </p:spTree>
    <p:extLst>
      <p:ext uri="{BB962C8B-B14F-4D97-AF65-F5344CB8AC3E}">
        <p14:creationId xmlns:p14="http://schemas.microsoft.com/office/powerpoint/2010/main" val="42700622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p:cNvSpPr>
          <p:nvPr>
            <p:ph type="sldImg"/>
          </p:nvPr>
        </p:nvSpPr>
        <p:spPr bwMode="auto">
          <a:noFill/>
          <a:ln>
            <a:solidFill>
              <a:srgbClr val="000000"/>
            </a:solidFill>
            <a:miter lim="800000"/>
            <a:headEnd/>
            <a:tailEnd/>
          </a:ln>
        </p:spPr>
      </p:sp>
      <p:sp>
        <p:nvSpPr>
          <p:cNvPr id="1392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You</a:t>
            </a:r>
            <a:r>
              <a:rPr lang="en-US" b="0" baseline="0" dirty="0"/>
              <a:t> can save a database as a template and back up databases. Missing tables, queries, or reports from a database can be restored from a backup. Use the Save As tab in the Backstage view to save a database as a template or to back up the database.</a:t>
            </a:r>
            <a:endParaRPr lang="en-US" b="0" dirty="0"/>
          </a:p>
        </p:txBody>
      </p:sp>
      <p:sp>
        <p:nvSpPr>
          <p:cNvPr id="1392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F2F949D-5563-415C-BF5B-E9AD318299B0}" type="slidenum">
              <a:rPr lang="en-US"/>
              <a:pPr fontAlgn="base">
                <a:spcBef>
                  <a:spcPct val="0"/>
                </a:spcBef>
                <a:spcAft>
                  <a:spcPct val="0"/>
                </a:spcAft>
                <a:defRPr/>
              </a:pPr>
              <a:t>48</a:t>
            </a:fld>
            <a:endParaRPr lang="en-US" dirty="0"/>
          </a:p>
        </p:txBody>
      </p:sp>
    </p:spTree>
    <p:extLst>
      <p:ext uri="{BB962C8B-B14F-4D97-AF65-F5344CB8AC3E}">
        <p14:creationId xmlns:p14="http://schemas.microsoft.com/office/powerpoint/2010/main" val="2115404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p:cNvSpPr>
          <p:nvPr>
            <p:ph type="sldImg"/>
          </p:nvPr>
        </p:nvSpPr>
        <p:spPr bwMode="auto">
          <a:noFill/>
          <a:ln>
            <a:solidFill>
              <a:srgbClr val="000000"/>
            </a:solidFill>
            <a:miter lim="800000"/>
            <a:headEnd/>
            <a:tailEnd/>
          </a:ln>
        </p:spPr>
      </p:sp>
      <p:sp>
        <p:nvSpPr>
          <p:cNvPr id="153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Forms are used to edit, delete, and add records stored in database. They are designed to be viewed on a computer screen, and reports are typically used for printing.</a:t>
            </a:r>
          </a:p>
          <a:p>
            <a:pPr eaLnBrk="1" hangingPunct="1">
              <a:spcBef>
                <a:spcPct val="0"/>
              </a:spcBef>
            </a:pPr>
            <a:endParaRPr lang="en-US" dirty="0"/>
          </a:p>
          <a:p>
            <a:pPr eaLnBrk="1" hangingPunct="1">
              <a:spcBef>
                <a:spcPct val="0"/>
              </a:spcBef>
            </a:pPr>
            <a:r>
              <a:rPr lang="en-US" dirty="0"/>
              <a:t>There are several methods for creating forms, such as the Form Wizard and the Form Tool.</a:t>
            </a:r>
          </a:p>
          <a:p>
            <a:pPr eaLnBrk="1" hangingPunct="1">
              <a:spcBef>
                <a:spcPct val="0"/>
              </a:spcBef>
            </a:pPr>
            <a:endParaRPr lang="en-US" dirty="0"/>
          </a:p>
          <a:p>
            <a:pPr eaLnBrk="1" hangingPunct="1">
              <a:spcBef>
                <a:spcPct val="0"/>
              </a:spcBef>
            </a:pPr>
            <a:r>
              <a:rPr lang="en-US" dirty="0"/>
              <a:t>Forms can be based on queries so that a subset of the data is used.</a:t>
            </a:r>
          </a:p>
          <a:p>
            <a:pPr eaLnBrk="1" hangingPunct="1">
              <a:spcBef>
                <a:spcPct val="0"/>
              </a:spcBef>
            </a:pPr>
            <a:endParaRPr lang="en-US" dirty="0"/>
          </a:p>
          <a:p>
            <a:pPr eaLnBrk="1" hangingPunct="1">
              <a:spcBef>
                <a:spcPct val="0"/>
              </a:spcBef>
            </a:pPr>
            <a:r>
              <a:rPr lang="en-US" dirty="0"/>
              <a:t>Some forms have buttons used to open other database objects.</a:t>
            </a:r>
          </a:p>
          <a:p>
            <a:pPr eaLnBrk="1" hangingPunct="1">
              <a:spcBef>
                <a:spcPct val="0"/>
              </a:spcBef>
            </a:pPr>
            <a:endParaRPr lang="en-US" b="1" dirty="0"/>
          </a:p>
          <a:p>
            <a:pPr eaLnBrk="1" hangingPunct="1">
              <a:spcBef>
                <a:spcPct val="0"/>
              </a:spcBef>
            </a:pPr>
            <a:endParaRPr lang="en-US" dirty="0"/>
          </a:p>
        </p:txBody>
      </p:sp>
      <p:sp>
        <p:nvSpPr>
          <p:cNvPr id="1536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C24E7E-20AF-401B-A030-C20D6034FE10}" type="slidenum">
              <a:rPr lang="en-US"/>
              <a:pPr fontAlgn="base">
                <a:spcBef>
                  <a:spcPct val="0"/>
                </a:spcBef>
                <a:spcAft>
                  <a:spcPct val="0"/>
                </a:spcAft>
                <a:defRPr/>
              </a:pPr>
              <a:t>49</a:t>
            </a:fld>
            <a:endParaRPr lang="en-US" dirty="0"/>
          </a:p>
        </p:txBody>
      </p:sp>
    </p:spTree>
    <p:extLst>
      <p:ext uri="{BB962C8B-B14F-4D97-AF65-F5344CB8AC3E}">
        <p14:creationId xmlns:p14="http://schemas.microsoft.com/office/powerpoint/2010/main" val="512061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Access has several tools for creating forms. We will begin with the Form Wizard, which is an efficient method when all the fields from a table are not needed.</a:t>
            </a:r>
          </a:p>
          <a:p>
            <a:pPr eaLnBrk="1" hangingPunct="1">
              <a:spcBef>
                <a:spcPct val="0"/>
              </a:spcBef>
            </a:pPr>
            <a:endParaRPr lang="en-US" dirty="0"/>
          </a:p>
          <a:p>
            <a:pPr eaLnBrk="1" hangingPunct="1">
              <a:spcBef>
                <a:spcPct val="0"/>
              </a:spcBef>
            </a:pPr>
            <a:r>
              <a:rPr lang="en-US" dirty="0"/>
              <a:t>To display the wizard, </a:t>
            </a:r>
            <a:r>
              <a:rPr lang="en-US" b="0" dirty="0"/>
              <a:t>click Form Wizard </a:t>
            </a:r>
            <a:r>
              <a:rPr lang="en-US" dirty="0"/>
              <a:t>in the Forms group on the Create tab. You select the tables or queries for which the form will be used. In this example the Water Bills table is selected, and its fields are displayed under Available Fields.</a:t>
            </a:r>
          </a:p>
        </p:txBody>
      </p:sp>
      <p:sp>
        <p:nvSpPr>
          <p:cNvPr id="245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F1380D-6877-4BEE-AAE5-616E203FC4DA}" type="slidenum">
              <a:rPr lang="en-US"/>
              <a:pPr fontAlgn="base">
                <a:spcBef>
                  <a:spcPct val="0"/>
                </a:spcBef>
                <a:spcAft>
                  <a:spcPct val="0"/>
                </a:spcAft>
                <a:defRPr/>
              </a:pPr>
              <a:t>5</a:t>
            </a:fld>
            <a:endParaRPr lang="en-US" dirty="0"/>
          </a:p>
        </p:txBody>
      </p:sp>
    </p:spTree>
    <p:extLst>
      <p:ext uri="{BB962C8B-B14F-4D97-AF65-F5344CB8AC3E}">
        <p14:creationId xmlns:p14="http://schemas.microsoft.com/office/powerpoint/2010/main" val="18749798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bwMode="auto">
          <a:noFill/>
          <a:ln>
            <a:solidFill>
              <a:srgbClr val="000000"/>
            </a:solidFill>
            <a:miter lim="800000"/>
            <a:headEnd/>
            <a:tailEnd/>
          </a:ln>
        </p:spPr>
      </p:sp>
      <p:sp>
        <p:nvSpPr>
          <p:cNvPr id="1576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As you complete this introduction to Access, be sure you ask questions. You want to understand the concepts so that you can continue to build on them in future chapters.</a:t>
            </a:r>
          </a:p>
        </p:txBody>
      </p:sp>
      <p:sp>
        <p:nvSpPr>
          <p:cNvPr id="1576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280C40-76A7-4A12-A319-FC4886FB550F}" type="slidenum">
              <a:rPr lang="en-US"/>
              <a:pPr fontAlgn="base">
                <a:spcBef>
                  <a:spcPct val="0"/>
                </a:spcBef>
                <a:spcAft>
                  <a:spcPct val="0"/>
                </a:spcAft>
                <a:defRPr/>
              </a:pPr>
              <a:t>50</a:t>
            </a:fld>
            <a:endParaRPr lang="en-US" dirty="0"/>
          </a:p>
        </p:txBody>
      </p:sp>
    </p:spTree>
    <p:extLst>
      <p:ext uri="{BB962C8B-B14F-4D97-AF65-F5344CB8AC3E}">
        <p14:creationId xmlns:p14="http://schemas.microsoft.com/office/powerpoint/2010/main" val="486674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p:cNvSpPr>
          <p:nvPr>
            <p:ph type="sldImg"/>
          </p:nvPr>
        </p:nvSpPr>
        <p:spPr bwMode="auto">
          <a:noFill/>
          <a:ln>
            <a:solidFill>
              <a:srgbClr val="000000"/>
            </a:solidFill>
            <a:miter lim="800000"/>
            <a:headEnd/>
            <a:tailEnd/>
          </a:ln>
        </p:spPr>
      </p:sp>
      <p:sp>
        <p:nvSpPr>
          <p:cNvPr id="1597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 </a:t>
            </a:r>
          </a:p>
        </p:txBody>
      </p:sp>
      <p:sp>
        <p:nvSpPr>
          <p:cNvPr id="1597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129CA8-5907-47FD-B764-84DB0838515A}" type="slidenum">
              <a:rPr lang="en-US"/>
              <a:pPr fontAlgn="base">
                <a:spcBef>
                  <a:spcPct val="0"/>
                </a:spcBef>
                <a:spcAft>
                  <a:spcPct val="0"/>
                </a:spcAft>
                <a:defRPr/>
              </a:pPr>
              <a:t>51</a:t>
            </a:fld>
            <a:endParaRPr lang="en-US" dirty="0"/>
          </a:p>
        </p:txBody>
      </p:sp>
    </p:spTree>
    <p:extLst>
      <p:ext uri="{BB962C8B-B14F-4D97-AF65-F5344CB8AC3E}">
        <p14:creationId xmlns:p14="http://schemas.microsoft.com/office/powerpoint/2010/main" val="234885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Fields can be moved to Selected Fields by either double-clicking the field name or using the Move button. As seen in the slide, all but one field have been moved.</a:t>
            </a:r>
          </a:p>
        </p:txBody>
      </p:sp>
      <p:sp>
        <p:nvSpPr>
          <p:cNvPr id="2662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750689-80EB-44F6-B35F-6CDD01F591FF}" type="slidenum">
              <a:rPr lang="en-US"/>
              <a:pPr fontAlgn="base">
                <a:spcBef>
                  <a:spcPct val="0"/>
                </a:spcBef>
                <a:spcAft>
                  <a:spcPct val="0"/>
                </a:spcAft>
                <a:defRPr/>
              </a:pPr>
              <a:t>6</a:t>
            </a:fld>
            <a:endParaRPr lang="en-US" dirty="0"/>
          </a:p>
        </p:txBody>
      </p:sp>
    </p:spTree>
    <p:extLst>
      <p:ext uri="{BB962C8B-B14F-4D97-AF65-F5344CB8AC3E}">
        <p14:creationId xmlns:p14="http://schemas.microsoft.com/office/powerpoint/2010/main" val="3582996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In this step, the </a:t>
            </a:r>
            <a:r>
              <a:rPr lang="en-US" b="1" i="1" dirty="0"/>
              <a:t>layout</a:t>
            </a:r>
            <a:r>
              <a:rPr lang="en-US" dirty="0"/>
              <a:t>—how data and labels are arranged in a form or report—is selected. The </a:t>
            </a:r>
            <a:r>
              <a:rPr lang="en-US" b="1" i="1" dirty="0"/>
              <a:t>columnar layout </a:t>
            </a:r>
            <a:r>
              <a:rPr lang="en-US" dirty="0"/>
              <a:t>places labels in the first column and data in the second column. In the next step, the form is named </a:t>
            </a:r>
            <a:r>
              <a:rPr lang="en-US" b="0" dirty="0"/>
              <a:t>Water Bills Form </a:t>
            </a:r>
            <a:r>
              <a:rPr lang="en-US" dirty="0"/>
              <a:t>and the wizard is closed.</a:t>
            </a:r>
          </a:p>
        </p:txBody>
      </p:sp>
      <p:sp>
        <p:nvSpPr>
          <p:cNvPr id="2867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CF3429-E09D-422C-A1E2-B3E8E809FF92}" type="slidenum">
              <a:rPr lang="en-US"/>
              <a:pPr fontAlgn="base">
                <a:spcBef>
                  <a:spcPct val="0"/>
                </a:spcBef>
                <a:spcAft>
                  <a:spcPct val="0"/>
                </a:spcAft>
                <a:defRPr/>
              </a:pPr>
              <a:t>7</a:t>
            </a:fld>
            <a:endParaRPr lang="en-US" dirty="0"/>
          </a:p>
        </p:txBody>
      </p:sp>
    </p:spTree>
    <p:extLst>
      <p:ext uri="{BB962C8B-B14F-4D97-AF65-F5344CB8AC3E}">
        <p14:creationId xmlns:p14="http://schemas.microsoft.com/office/powerpoint/2010/main" val="1062787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This slide shows the form in Form view, and as you can see, the left column contains labels, the second contains the data, and the form name appears in the Navigation Pane and is the form’s title.</a:t>
            </a:r>
          </a:p>
        </p:txBody>
      </p:sp>
      <p:sp>
        <p:nvSpPr>
          <p:cNvPr id="3072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204592-81AB-4553-88E9-B36646F647B2}" type="slidenum">
              <a:rPr lang="en-US"/>
              <a:pPr fontAlgn="base">
                <a:spcBef>
                  <a:spcPct val="0"/>
                </a:spcBef>
                <a:spcAft>
                  <a:spcPct val="0"/>
                </a:spcAft>
                <a:defRPr/>
              </a:pPr>
              <a:t>8</a:t>
            </a:fld>
            <a:endParaRPr lang="en-US" dirty="0"/>
          </a:p>
        </p:txBody>
      </p:sp>
    </p:spTree>
    <p:extLst>
      <p:ext uri="{BB962C8B-B14F-4D97-AF65-F5344CB8AC3E}">
        <p14:creationId xmlns:p14="http://schemas.microsoft.com/office/powerpoint/2010/main" val="421404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Forms are designed to input data into tables. When data are edited or records are added, the changes are automatically reflected in the underlying table.</a:t>
            </a:r>
          </a:p>
          <a:p>
            <a:pPr eaLnBrk="1" hangingPunct="1">
              <a:spcBef>
                <a:spcPct val="0"/>
              </a:spcBef>
            </a:pPr>
            <a:endParaRPr lang="en-US" dirty="0"/>
          </a:p>
          <a:p>
            <a:pPr eaLnBrk="1" hangingPunct="1">
              <a:spcBef>
                <a:spcPct val="0"/>
              </a:spcBef>
            </a:pPr>
            <a:r>
              <a:rPr lang="en-US" dirty="0"/>
              <a:t>We begin by looking at a form in </a:t>
            </a:r>
            <a:r>
              <a:rPr lang="en-US" b="1" i="1" dirty="0"/>
              <a:t>Single Form view</a:t>
            </a:r>
            <a:r>
              <a:rPr lang="en-US" dirty="0"/>
              <a:t>—a view that displays one record at a time with field names in the first column and the field values in the second column. If a field has a caption property assigned, that value will display in place of the field name. In the next slide, a change will be made to the second record. The Next Record button in the Navigation bar will be used to advance to the second record.</a:t>
            </a:r>
          </a:p>
        </p:txBody>
      </p:sp>
      <p:sp>
        <p:nvSpPr>
          <p:cNvPr id="327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D13D6C-7987-48DC-A811-3D170FE74282}" type="slidenum">
              <a:rPr lang="en-US"/>
              <a:pPr fontAlgn="base">
                <a:spcBef>
                  <a:spcPct val="0"/>
                </a:spcBef>
                <a:spcAft>
                  <a:spcPct val="0"/>
                </a:spcAft>
                <a:defRPr/>
              </a:pPr>
              <a:t>9</a:t>
            </a:fld>
            <a:endParaRPr lang="en-US" dirty="0"/>
          </a:p>
        </p:txBody>
      </p:sp>
    </p:spTree>
    <p:extLst>
      <p:ext uri="{BB962C8B-B14F-4D97-AF65-F5344CB8AC3E}">
        <p14:creationId xmlns:p14="http://schemas.microsoft.com/office/powerpoint/2010/main" val="1898123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D0C6ABB3-2722-443E-AB46-77DB5F89BB4C}"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85787C64-59CA-4D49-BF02-8E4072FA7C1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9023D1F-D129-4722-B8F6-E91406D8DD07}"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B3DDA0A5-707C-485C-9AFD-E750FC1B906C}" type="slidenum">
              <a:rPr lang="en-US"/>
              <a:pPr>
                <a:defRPr/>
              </a:pPr>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9144000" cy="6858000"/>
          </a:xfrm>
          <a:prstGeom prst="rect">
            <a:avLst/>
          </a:prstGeom>
          <a:noFill/>
          <a:ln w="9525">
            <a:noFill/>
            <a:miter lim="800000"/>
            <a:headEnd/>
            <a:tailEnd/>
          </a:ln>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1B4CD1F-1860-4CE3-83BD-A6D5CD773D2D}" type="datetimeFigureOut">
              <a:rPr lang="en-US"/>
              <a:pPr>
                <a:defRPr/>
              </a:pPr>
              <a:t>3/4/2016</a:t>
            </a:fld>
            <a:endParaRPr lang="en-US" dirty="0"/>
          </a:p>
        </p:txBody>
      </p:sp>
      <p:sp>
        <p:nvSpPr>
          <p:cNvPr id="6" name="Footer Placeholder 4"/>
          <p:cNvSpPr>
            <a:spLocks noGrp="1"/>
          </p:cNvSpPr>
          <p:nvPr>
            <p:ph type="ftr" sz="quarter" idx="11"/>
          </p:nvPr>
        </p:nvSpPr>
        <p:spPr>
          <a:xfrm>
            <a:off x="3124200" y="6553200"/>
            <a:ext cx="2895600" cy="304800"/>
          </a:xfrm>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a:xfrm>
            <a:off x="7010400" y="6553200"/>
            <a:ext cx="2133600" cy="300038"/>
          </a:xfrm>
        </p:spPr>
        <p:txBody>
          <a:bodyPr/>
          <a:lstStyle>
            <a:lvl1pPr>
              <a:defRPr/>
            </a:lvl1pPr>
          </a:lstStyle>
          <a:p>
            <a:pPr>
              <a:defRPr/>
            </a:pPr>
            <a:fld id="{59C04B00-7ABA-40BD-A96A-C960E91E3ADF}" type="slidenum">
              <a:rPr lang="en-US"/>
              <a:pPr>
                <a:defRPr/>
              </a:pPr>
              <a:t>‹#›</a:t>
            </a:fld>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6E406FA-C3B9-4FAB-A40E-55E27D1C15C8}" type="datetimeFigureOut">
              <a:rPr lang="en-US"/>
              <a:pPr>
                <a:defRPr/>
              </a:pPr>
              <a:t>3/4/2016</a:t>
            </a:fld>
            <a:endParaRPr lang="en-US" dirty="0"/>
          </a:p>
        </p:txBody>
      </p:sp>
      <p:sp>
        <p:nvSpPr>
          <p:cNvPr id="5"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4ECFFB00-A052-474B-BD15-CB0D4FBC38AD}"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1"/>
            <a:ext cx="8382000" cy="1066800"/>
          </a:xfrm>
        </p:spPr>
        <p:txBody>
          <a:bodyP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238D00D-BD82-471D-9F12-FB128E6BF1BE}"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CE982BE7-7DD0-4101-A112-DF9AE4DA9D4B}" type="slidenum">
              <a:rPr lang="en-US"/>
              <a:pPr>
                <a:defRPr/>
              </a:pPr>
              <a:t>‹#›</a:t>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BE24BED6-DDBA-4AA0-A9BA-9B011406E82D}" type="datetimeFigureOut">
              <a:rPr lang="en-US"/>
              <a:pPr>
                <a:defRPr/>
              </a:pPr>
              <a:t>3/4/2016</a:t>
            </a:fld>
            <a:endParaRPr lang="en-US" dirty="0"/>
          </a:p>
        </p:txBody>
      </p:sp>
      <p:sp>
        <p:nvSpPr>
          <p:cNvPr id="6" name="Footer Placeholder 5"/>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212C44F7-A229-45C1-996B-1425C208F45C}"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032990E-5A8E-40C5-B24C-D8D00FB9EC9F}" type="datetimeFigureOut">
              <a:rPr lang="en-US"/>
              <a:pPr>
                <a:defRPr/>
              </a:pPr>
              <a:t>3/4/2016</a:t>
            </a:fld>
            <a:endParaRPr lang="en-US" dirty="0"/>
          </a:p>
        </p:txBody>
      </p:sp>
      <p:sp>
        <p:nvSpPr>
          <p:cNvPr id="8"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8AA7D4E4-9118-414C-85BC-CBA1675E1C68}" type="slidenum">
              <a:rPr lang="en-US"/>
              <a:pPr>
                <a:defRPr/>
              </a:pPr>
              <a:t>‹#›</a:t>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19B313AB-71F2-4C30-BBFD-BCC10C972388}" type="datetimeFigureOut">
              <a:rPr lang="en-US"/>
              <a:pPr>
                <a:defRPr/>
              </a:pPr>
              <a:t>3/4/2016</a:t>
            </a:fld>
            <a:endParaRPr lang="en-US" dirty="0"/>
          </a:p>
        </p:txBody>
      </p:sp>
      <p:sp>
        <p:nvSpPr>
          <p:cNvPr id="5" name="Footer Placeholder 3"/>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4"/>
          <p:cNvSpPr>
            <a:spLocks noGrp="1"/>
          </p:cNvSpPr>
          <p:nvPr>
            <p:ph type="sldNum" sz="quarter" idx="12"/>
          </p:nvPr>
        </p:nvSpPr>
        <p:spPr/>
        <p:txBody>
          <a:bodyPr/>
          <a:lstStyle>
            <a:lvl1pPr>
              <a:defRPr/>
            </a:lvl1pPr>
          </a:lstStyle>
          <a:p>
            <a:pPr>
              <a:defRPr/>
            </a:pPr>
            <a:fld id="{0139FC26-207C-4F34-B61D-489491B6BAE4}"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7C2B82B-6840-4217-9A9F-FC5C77938A8C}" type="datetimeFigureOut">
              <a:rPr lang="en-US"/>
              <a:pPr>
                <a:defRPr/>
              </a:pPr>
              <a:t>3/4/2016</a:t>
            </a:fld>
            <a:endParaRPr lang="en-US" dirty="0"/>
          </a:p>
        </p:txBody>
      </p:sp>
      <p:sp>
        <p:nvSpPr>
          <p:cNvPr id="3"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A36ADB55-5BA4-41E7-8190-1BBD7CDF8564}"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5D521CA-7EFF-4789-8B19-0DF43BBBA5BC}"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3FC9ABF-FE4F-420B-BFAC-BCE98A1A64DE}" type="slidenum">
              <a:rPr lang="en-US"/>
              <a:pPr>
                <a:defRPr/>
              </a:pPr>
              <a:t>‹#›</a:t>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97F6718-2C03-4FB5-89D1-370263FE9201}"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4F3F6507-211F-4A7F-AC19-E70357EB0C92}" type="slidenum">
              <a:rPr lang="en-US"/>
              <a:pPr>
                <a:defRPr/>
              </a:pPr>
              <a:t>‹#›</a:t>
            </a:fld>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638" y="6629400"/>
            <a:ext cx="2133601" cy="228600"/>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B756E5E0-7337-4786-9506-84D13E3BFF05}" type="datetimeFigureOut">
              <a:rPr lang="en-US"/>
              <a:pPr>
                <a:defRPr/>
              </a:pPr>
              <a:t>3/4/2016</a:t>
            </a:fld>
            <a:endParaRPr lang="en-US" dirty="0"/>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fontAlgn="auto">
              <a:spcBef>
                <a:spcPts val="0"/>
              </a:spcBef>
              <a:spcAft>
                <a:spcPts val="0"/>
              </a:spcAft>
              <a:defRPr sz="1200" b="1">
                <a:solidFill>
                  <a:schemeClr val="tx1"/>
                </a:solidFill>
                <a:latin typeface="+mn-lt"/>
                <a:cs typeface="Arial" pitchFamily="34" charset="0"/>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737CD27-A776-4516-A922-B0BE9E110FC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Garamond" pitchFamily="18" charset="0"/>
          <a:ea typeface="+mn-ea"/>
          <a:cs typeface="+mn-cs"/>
        </a:defRPr>
      </a:lvl1pPr>
      <a:lvl2pPr marL="742950" indent="-285750" algn="l" rtl="0" eaLnBrk="0" fontAlgn="base" hangingPunct="0">
        <a:spcBef>
          <a:spcPct val="20000"/>
        </a:spcBef>
        <a:spcAft>
          <a:spcPct val="0"/>
        </a:spcAft>
        <a:buFont typeface="Arial" charset="0"/>
        <a:buChar char="–"/>
        <a:defRPr sz="3200" kern="1200">
          <a:solidFill>
            <a:schemeClr val="tx1"/>
          </a:solidFill>
          <a:latin typeface="Garamond" pitchFamily="18" charset="0"/>
          <a:ea typeface="+mn-ea"/>
          <a:cs typeface="+mn-cs"/>
        </a:defRPr>
      </a:lvl2pPr>
      <a:lvl3pPr marL="1143000" indent="-228600" algn="l" rtl="0" eaLnBrk="0" fontAlgn="base" hangingPunct="0">
        <a:spcBef>
          <a:spcPct val="20000"/>
        </a:spcBef>
        <a:spcAft>
          <a:spcPct val="0"/>
        </a:spcAft>
        <a:buFont typeface="Arial" charset="0"/>
        <a:buChar char="•"/>
        <a:defRPr sz="2800" kern="1200">
          <a:solidFill>
            <a:schemeClr val="tx1"/>
          </a:solidFill>
          <a:latin typeface="Garamond" pitchFamily="18" charset="0"/>
          <a:ea typeface="+mn-ea"/>
          <a:cs typeface="+mn-cs"/>
        </a:defRPr>
      </a:lvl3pPr>
      <a:lvl4pPr marL="1600200" indent="-228600" algn="l" rtl="0" eaLnBrk="0" fontAlgn="base" hangingPunct="0">
        <a:spcBef>
          <a:spcPct val="20000"/>
        </a:spcBef>
        <a:spcAft>
          <a:spcPct val="0"/>
        </a:spcAft>
        <a:buFont typeface="Arial" charset="0"/>
        <a:buChar char="–"/>
        <a:defRPr sz="2400" kern="1200">
          <a:solidFill>
            <a:schemeClr val="tx1"/>
          </a:solidFill>
          <a:latin typeface="Garamond" pitchFamily="18" charset="0"/>
          <a:ea typeface="+mn-ea"/>
          <a:cs typeface="+mn-cs"/>
        </a:defRPr>
      </a:lvl4pPr>
      <a:lvl5pPr marL="2057400" indent="-228600" algn="l" rtl="0" eaLnBrk="0" fontAlgn="base" hangingPunct="0">
        <a:spcBef>
          <a:spcPct val="20000"/>
        </a:spcBef>
        <a:spcAft>
          <a:spcPct val="0"/>
        </a:spcAft>
        <a:buFont typeface="Arial"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4800"/>
            <a:ext cx="8382000" cy="1066800"/>
          </a:xfrm>
        </p:spPr>
        <p:txBody>
          <a:bodyPr rtlCol="0">
            <a:normAutofit fontScale="90000"/>
          </a:bodyPr>
          <a:lstStyle/>
          <a:p>
            <a:pPr eaLnBrk="1" fontAlgn="auto" hangingPunct="1">
              <a:spcAft>
                <a:spcPts val="0"/>
              </a:spcAft>
              <a:defRPr/>
            </a:pPr>
            <a:r>
              <a:rPr lang="en-US" dirty="0"/>
              <a:t>Skills for Success </a:t>
            </a:r>
            <a:br>
              <a:rPr lang="en-US" dirty="0"/>
            </a:br>
            <a:r>
              <a:rPr lang="en-US" dirty="0"/>
              <a:t>with Microsoft Office 2016 Volume 1</a:t>
            </a:r>
          </a:p>
        </p:txBody>
      </p:sp>
      <p:sp>
        <p:nvSpPr>
          <p:cNvPr id="5" name="Footer Placeholder 1"/>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6" name="TextBox 5"/>
          <p:cNvSpPr txBox="1"/>
          <p:nvPr/>
        </p:nvSpPr>
        <p:spPr>
          <a:xfrm>
            <a:off x="4191000" y="2133600"/>
            <a:ext cx="4648200" cy="3016210"/>
          </a:xfrm>
          <a:prstGeom prst="rect">
            <a:avLst/>
          </a:prstGeom>
          <a:noFill/>
        </p:spPr>
        <p:txBody>
          <a:bodyPr>
            <a:spAutoFit/>
          </a:bodyPr>
          <a:lstStyle/>
          <a:p>
            <a:pPr lvl="0" fontAlgn="auto">
              <a:spcBef>
                <a:spcPts val="0"/>
              </a:spcBef>
              <a:spcAft>
                <a:spcPts val="0"/>
              </a:spcAft>
              <a:defRPr/>
            </a:pPr>
            <a:r>
              <a:rPr lang="en-US" sz="2400" b="1" dirty="0">
                <a:solidFill>
                  <a:prstClr val="black"/>
                </a:solidFill>
                <a:latin typeface="Calibri"/>
                <a:cs typeface="Arial" pitchFamily="34" charset="0"/>
              </a:rPr>
              <a:t>by </a:t>
            </a:r>
            <a:r>
              <a:rPr lang="en-US" sz="2400" b="1" dirty="0">
                <a:solidFill>
                  <a:prstClr val="black"/>
                </a:solidFill>
                <a:latin typeface="Calibri"/>
              </a:rPr>
              <a:t>Margo Chaney Adkins, Catherine Hain, Lisa Hawkins, and Stephanie </a:t>
            </a:r>
            <a:r>
              <a:rPr lang="en-US" sz="2400" b="1" dirty="0" err="1">
                <a:solidFill>
                  <a:prstClr val="black"/>
                </a:solidFill>
                <a:latin typeface="Calibri"/>
              </a:rPr>
              <a:t>Murre</a:t>
            </a:r>
            <a:r>
              <a:rPr lang="en-US" sz="2400" b="1" dirty="0">
                <a:solidFill>
                  <a:prstClr val="black"/>
                </a:solidFill>
                <a:latin typeface="Calibri"/>
              </a:rPr>
              <a:t> Wolf</a:t>
            </a:r>
          </a:p>
          <a:p>
            <a:pPr fontAlgn="auto">
              <a:spcBef>
                <a:spcPts val="0"/>
              </a:spcBef>
              <a:spcAft>
                <a:spcPts val="0"/>
              </a:spcAft>
              <a:defRPr/>
            </a:pPr>
            <a:endParaRPr lang="en-US" sz="2800" b="1" dirty="0">
              <a:latin typeface="+mj-lt"/>
              <a:cs typeface="Arial" pitchFamily="34" charset="0"/>
            </a:endParaRPr>
          </a:p>
          <a:p>
            <a:pPr fontAlgn="auto">
              <a:spcBef>
                <a:spcPts val="0"/>
              </a:spcBef>
              <a:spcAft>
                <a:spcPts val="0"/>
              </a:spcAft>
              <a:defRPr/>
            </a:pPr>
            <a:endParaRPr lang="en-US" b="1" dirty="0">
              <a:latin typeface="Arial" pitchFamily="34" charset="0"/>
              <a:cs typeface="Arial" pitchFamily="34" charset="0"/>
            </a:endParaRPr>
          </a:p>
          <a:p>
            <a:pPr fontAlgn="auto">
              <a:spcBef>
                <a:spcPts val="0"/>
              </a:spcBef>
              <a:spcAft>
                <a:spcPts val="0"/>
              </a:spcAft>
              <a:defRPr/>
            </a:pPr>
            <a:r>
              <a:rPr lang="en-US" sz="3600" b="1" dirty="0">
                <a:latin typeface="Garamond" pitchFamily="18" charset="0"/>
                <a:cs typeface="Arial" pitchFamily="34" charset="0"/>
              </a:rPr>
              <a:t>Access Chapter 3</a:t>
            </a:r>
          </a:p>
          <a:p>
            <a:pPr fontAlgn="auto">
              <a:spcBef>
                <a:spcPts val="0"/>
              </a:spcBef>
              <a:spcAft>
                <a:spcPts val="0"/>
              </a:spcAft>
              <a:defRPr/>
            </a:pPr>
            <a:r>
              <a:rPr lang="en-US" sz="3600" b="1" dirty="0">
                <a:latin typeface="Garamond" pitchFamily="18" charset="0"/>
                <a:cs typeface="Arial" pitchFamily="34" charset="0"/>
              </a:rPr>
              <a:t>Create Forms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04" y="2133600"/>
            <a:ext cx="3955656" cy="3200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660400" y="685800"/>
            <a:ext cx="7874000" cy="990600"/>
          </a:xfrm>
        </p:spPr>
        <p:txBody>
          <a:bodyPr/>
          <a:lstStyle/>
          <a:p>
            <a:pPr eaLnBrk="1" hangingPunct="1">
              <a:lnSpc>
                <a:spcPts val="3600"/>
              </a:lnSpc>
            </a:pPr>
            <a:r>
              <a:rPr lang="en-US" dirty="0"/>
              <a:t>Skill 2: Use Forms to</a:t>
            </a:r>
            <a:br>
              <a:rPr lang="en-US" dirty="0"/>
            </a:br>
            <a:r>
              <a:rPr lang="en-US" dirty="0"/>
              <a:t>Modify Data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EC0F6327-31C5-4666-9216-F5196C7D0FF3}" type="slidenum">
              <a:rPr lang="en-US"/>
              <a:pPr>
                <a:defRPr/>
              </a:pPr>
              <a:t>10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660400" y="685800"/>
            <a:ext cx="7874000" cy="990600"/>
          </a:xfrm>
        </p:spPr>
        <p:txBody>
          <a:bodyPr/>
          <a:lstStyle/>
          <a:p>
            <a:pPr eaLnBrk="1" hangingPunct="1">
              <a:lnSpc>
                <a:spcPts val="3600"/>
              </a:lnSpc>
            </a:pPr>
            <a:r>
              <a:rPr lang="en-US" dirty="0"/>
              <a:t>Skill 2: Use Forms to</a:t>
            </a:r>
            <a:br>
              <a:rPr lang="en-US" dirty="0"/>
            </a:br>
            <a:r>
              <a:rPr lang="en-US" dirty="0"/>
              <a:t>Modify Data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FBCAFED-61C1-477E-8F98-015187CCE819}" type="slidenum">
              <a:rPr lang="en-US"/>
              <a:pPr>
                <a:defRPr/>
              </a:pPr>
              <a:t>11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660400" y="685800"/>
            <a:ext cx="7874000" cy="990600"/>
          </a:xfrm>
        </p:spPr>
        <p:txBody>
          <a:bodyPr/>
          <a:lstStyle/>
          <a:p>
            <a:pPr eaLnBrk="1" hangingPunct="1">
              <a:lnSpc>
                <a:spcPts val="3600"/>
              </a:lnSpc>
            </a:pPr>
            <a:r>
              <a:rPr lang="en-US" dirty="0"/>
              <a:t>Skill 2: Use Forms to</a:t>
            </a:r>
            <a:br>
              <a:rPr lang="en-US" dirty="0"/>
            </a:br>
            <a:r>
              <a:rPr lang="en-US" dirty="0"/>
              <a:t>Modify Data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BBC62D0-9E5F-492F-A1D0-4C5F69FB37F9}" type="slidenum">
              <a:rPr lang="en-US"/>
              <a:pPr>
                <a:defRPr/>
              </a:pPr>
              <a:t>12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60400" y="685800"/>
            <a:ext cx="7874000" cy="990600"/>
          </a:xfrm>
        </p:spPr>
        <p:txBody>
          <a:bodyPr/>
          <a:lstStyle/>
          <a:p>
            <a:pPr eaLnBrk="1" hangingPunct="1">
              <a:lnSpc>
                <a:spcPts val="3600"/>
              </a:lnSpc>
            </a:pPr>
            <a:r>
              <a:rPr lang="en-US" dirty="0"/>
              <a:t>Skill 3: Format Forms in</a:t>
            </a:r>
            <a:br>
              <a:rPr lang="en-US" dirty="0"/>
            </a:br>
            <a:r>
              <a:rPr lang="en-US" dirty="0"/>
              <a:t>Layout View</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92E319D-186D-4A8F-B6D5-9D5F0189CB74}" type="slidenum">
              <a:rPr lang="en-US"/>
              <a:pPr>
                <a:defRPr/>
              </a:pPr>
              <a:t>13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660400" y="685800"/>
            <a:ext cx="7874000" cy="990600"/>
          </a:xfrm>
        </p:spPr>
        <p:txBody>
          <a:bodyPr/>
          <a:lstStyle/>
          <a:p>
            <a:pPr eaLnBrk="1" hangingPunct="1">
              <a:lnSpc>
                <a:spcPts val="3600"/>
              </a:lnSpc>
            </a:pPr>
            <a:r>
              <a:rPr lang="en-US" dirty="0"/>
              <a:t>Skill 3: Format Forms in</a:t>
            </a:r>
            <a:br>
              <a:rPr lang="en-US" dirty="0"/>
            </a:br>
            <a:r>
              <a:rPr lang="en-US" dirty="0"/>
              <a:t>Layout View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4B2ABB41-39B6-45C9-9212-E2326F160EFB}" type="slidenum">
              <a:rPr lang="en-US"/>
              <a:pPr>
                <a:defRPr/>
              </a:pPr>
              <a:t>14</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660400" y="685800"/>
            <a:ext cx="7874000" cy="990600"/>
          </a:xfrm>
        </p:spPr>
        <p:txBody>
          <a:bodyPr/>
          <a:lstStyle/>
          <a:p>
            <a:pPr eaLnBrk="1" hangingPunct="1">
              <a:lnSpc>
                <a:spcPts val="3600"/>
              </a:lnSpc>
            </a:pPr>
            <a:r>
              <a:rPr lang="en-US" dirty="0"/>
              <a:t>Skill 3: Format Forms in</a:t>
            </a:r>
            <a:br>
              <a:rPr lang="en-US" dirty="0"/>
            </a:br>
            <a:r>
              <a:rPr lang="en-US" dirty="0"/>
              <a:t>Layout View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503CEEB-9A5C-405E-BA64-90DA7B408028}" type="slidenum">
              <a:rPr lang="en-US"/>
              <a:pPr>
                <a:defRPr/>
              </a:pPr>
              <a:t>15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660400" y="685800"/>
            <a:ext cx="7874000" cy="990600"/>
          </a:xfrm>
        </p:spPr>
        <p:txBody>
          <a:bodyPr/>
          <a:lstStyle/>
          <a:p>
            <a:pPr eaLnBrk="1" hangingPunct="1">
              <a:lnSpc>
                <a:spcPts val="3600"/>
              </a:lnSpc>
            </a:pPr>
            <a:r>
              <a:rPr lang="en-US" dirty="0"/>
              <a:t>Skill 3: Format Forms in</a:t>
            </a:r>
            <a:br>
              <a:rPr lang="en-US" dirty="0"/>
            </a:br>
            <a:r>
              <a:rPr lang="en-US" dirty="0"/>
              <a:t>Layout View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954F710-D579-4257-AEAA-459256B5E930}" type="slidenum">
              <a:rPr lang="en-US"/>
              <a:pPr>
                <a:defRPr/>
              </a:pPr>
              <a:t>16</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660400" y="685800"/>
            <a:ext cx="7874000" cy="990600"/>
          </a:xfrm>
        </p:spPr>
        <p:txBody>
          <a:bodyPr/>
          <a:lstStyle/>
          <a:p>
            <a:pPr eaLnBrk="1" hangingPunct="1">
              <a:lnSpc>
                <a:spcPts val="3600"/>
              </a:lnSpc>
            </a:pPr>
            <a:r>
              <a:rPr lang="en-US" dirty="0"/>
              <a:t>Skill 4: Add Controls and Conditional Formatting</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634F82F-A1DA-4D9E-8BAD-7661C2C78743}" type="slidenum">
              <a:rPr lang="en-US"/>
              <a:pPr>
                <a:defRPr/>
              </a:pPr>
              <a:t>17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660400" y="685800"/>
            <a:ext cx="7874000" cy="990600"/>
          </a:xfrm>
        </p:spPr>
        <p:txBody>
          <a:bodyPr/>
          <a:lstStyle/>
          <a:p>
            <a:pPr eaLnBrk="1" hangingPunct="1">
              <a:lnSpc>
                <a:spcPts val="3600"/>
              </a:lnSpc>
            </a:pPr>
            <a:r>
              <a:rPr lang="en-US" dirty="0"/>
              <a:t>Skill 4: Add Controls and Conditional Formatting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A768CD6C-B531-44A2-BD18-ABCEFD23BE20}" type="slidenum">
              <a:rPr lang="en-US"/>
              <a:pPr>
                <a:defRPr/>
              </a:pPr>
              <a:t>18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660400" y="685800"/>
            <a:ext cx="7874000" cy="990600"/>
          </a:xfrm>
        </p:spPr>
        <p:txBody>
          <a:bodyPr/>
          <a:lstStyle/>
          <a:p>
            <a:pPr eaLnBrk="1" hangingPunct="1">
              <a:lnSpc>
                <a:spcPts val="3600"/>
              </a:lnSpc>
            </a:pPr>
            <a:r>
              <a:rPr lang="en-US" dirty="0"/>
              <a:t>Skill 4: Add Controls and Conditional Formatting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5F23E12-6C9E-485F-9E6E-93688CD01740}" type="slidenum">
              <a:rPr lang="en-US"/>
              <a:pPr>
                <a:defRPr/>
              </a:pPr>
              <a:t>19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609600" y="304800"/>
            <a:ext cx="7924800" cy="1066800"/>
          </a:xfrm>
        </p:spPr>
        <p:txBody>
          <a:bodyPr/>
          <a:lstStyle/>
          <a:p>
            <a:pPr eaLnBrk="1" hangingPunct="1"/>
            <a:r>
              <a:rPr lang="en-US" dirty="0"/>
              <a:t>Skills</a:t>
            </a:r>
          </a:p>
        </p:txBody>
      </p:sp>
      <p:sp>
        <p:nvSpPr>
          <p:cNvPr id="8" name="Content Placeholder 7"/>
          <p:cNvSpPr>
            <a:spLocks noGrp="1"/>
          </p:cNvSpPr>
          <p:nvPr>
            <p:ph idx="1"/>
          </p:nvPr>
        </p:nvSpPr>
        <p:spPr>
          <a:xfrm>
            <a:off x="304800" y="1447800"/>
            <a:ext cx="8534400" cy="4038600"/>
          </a:xfrm>
        </p:spPr>
        <p:txBody>
          <a:bodyPr rtlCol="0">
            <a:noAutofit/>
          </a:bodyPr>
          <a:lstStyle/>
          <a:p>
            <a:pPr marL="742950" indent="-742950" eaLnBrk="1" fontAlgn="auto" hangingPunct="1">
              <a:spcBef>
                <a:spcPts val="600"/>
              </a:spcBef>
              <a:spcAft>
                <a:spcPts val="600"/>
              </a:spcAft>
              <a:buFont typeface="+mj-lt"/>
              <a:buAutoNum type="arabicPeriod"/>
              <a:defRPr/>
            </a:pPr>
            <a:r>
              <a:rPr lang="en-US" sz="3600" b="1" dirty="0"/>
              <a:t>Use the Form Wizard</a:t>
            </a:r>
          </a:p>
          <a:p>
            <a:pPr marL="742950" indent="-742950" eaLnBrk="1" fontAlgn="auto" hangingPunct="1">
              <a:spcBef>
                <a:spcPts val="600"/>
              </a:spcBef>
              <a:spcAft>
                <a:spcPts val="600"/>
              </a:spcAft>
              <a:buFont typeface="+mj-lt"/>
              <a:buAutoNum type="arabicPeriod"/>
              <a:defRPr/>
            </a:pPr>
            <a:r>
              <a:rPr lang="en-US" sz="3600" b="1" dirty="0"/>
              <a:t>Use Forms to Modify Data</a:t>
            </a:r>
          </a:p>
          <a:p>
            <a:pPr marL="742950" indent="-742950" eaLnBrk="1" fontAlgn="auto" hangingPunct="1">
              <a:spcBef>
                <a:spcPts val="600"/>
              </a:spcBef>
              <a:spcAft>
                <a:spcPts val="600"/>
              </a:spcAft>
              <a:buFont typeface="+mj-lt"/>
              <a:buAutoNum type="arabicPeriod"/>
              <a:defRPr/>
            </a:pPr>
            <a:r>
              <a:rPr lang="en-US" sz="3600" b="1" dirty="0"/>
              <a:t>Format Forms in Layout View</a:t>
            </a:r>
          </a:p>
          <a:p>
            <a:pPr marL="742950" indent="-742950" eaLnBrk="1" fontAlgn="auto" hangingPunct="1">
              <a:spcBef>
                <a:spcPts val="600"/>
              </a:spcBef>
              <a:spcAft>
                <a:spcPts val="600"/>
              </a:spcAft>
              <a:buFont typeface="+mj-lt"/>
              <a:buAutoNum type="arabicPeriod"/>
              <a:defRPr/>
            </a:pPr>
            <a:r>
              <a:rPr lang="en-US" sz="3600" b="1" dirty="0"/>
              <a:t>Add Controls and Conditional Formatting</a:t>
            </a:r>
          </a:p>
          <a:p>
            <a:pPr marL="742950" indent="-742950" eaLnBrk="1" fontAlgn="auto" hangingPunct="1">
              <a:spcBef>
                <a:spcPts val="600"/>
              </a:spcBef>
              <a:spcAft>
                <a:spcPts val="600"/>
              </a:spcAft>
              <a:buFont typeface="+mj-lt"/>
              <a:buAutoNum type="arabicPeriod"/>
              <a:defRPr/>
            </a:pPr>
            <a:r>
              <a:rPr lang="en-US" sz="3600" b="1" dirty="0"/>
              <a:t>Use the Form Tool</a:t>
            </a:r>
          </a:p>
          <a:p>
            <a:pPr eaLnBrk="1" fontAlgn="auto" hangingPunct="1">
              <a:spcAft>
                <a:spcPts val="0"/>
              </a:spcAft>
              <a:buFont typeface="Arial" pitchFamily="34" charset="0"/>
              <a:buNone/>
              <a:defRPr/>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3" name="Slide Number Placeholder 2"/>
          <p:cNvSpPr>
            <a:spLocks noGrp="1"/>
          </p:cNvSpPr>
          <p:nvPr>
            <p:ph type="sldNum" sz="quarter" idx="12"/>
          </p:nvPr>
        </p:nvSpPr>
        <p:spPr/>
        <p:txBody>
          <a:bodyPr/>
          <a:lstStyle/>
          <a:p>
            <a:pPr>
              <a:defRPr/>
            </a:pPr>
            <a:fld id="{F929E11E-BF58-471F-9383-AB6B49357A44}" type="slidenum">
              <a:rPr lang="en-US"/>
              <a:pPr>
                <a:defRPr/>
              </a:pPr>
              <a:t>2</a:t>
            </a:fld>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660400" y="685800"/>
            <a:ext cx="7874000" cy="990600"/>
          </a:xfrm>
        </p:spPr>
        <p:txBody>
          <a:bodyPr/>
          <a:lstStyle/>
          <a:p>
            <a:pPr eaLnBrk="1" hangingPunct="1">
              <a:lnSpc>
                <a:spcPts val="3600"/>
              </a:lnSpc>
            </a:pPr>
            <a:r>
              <a:rPr lang="en-US" dirty="0"/>
              <a:t>Skill 4: Add Controls and Conditional Formatting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7F4D357-AD1F-4868-B23D-7FEBA1FFF90B}" type="slidenum">
              <a:rPr lang="en-US"/>
              <a:pPr>
                <a:defRPr/>
              </a:pPr>
              <a:t>20</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660400" y="533400"/>
            <a:ext cx="7874000" cy="990600"/>
          </a:xfrm>
        </p:spPr>
        <p:txBody>
          <a:bodyPr/>
          <a:lstStyle/>
          <a:p>
            <a:pPr eaLnBrk="1" hangingPunct="1">
              <a:lnSpc>
                <a:spcPts val="3600"/>
              </a:lnSpc>
            </a:pPr>
            <a:r>
              <a:rPr lang="en-US" dirty="0"/>
              <a:t>Skill 5: Use the Form Tool</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D29FABC7-8456-43B2-AAFB-CB3EF134220D}" type="slidenum">
              <a:rPr lang="en-US"/>
              <a:pPr>
                <a:defRPr/>
              </a:pPr>
              <a:t>21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752600"/>
            <a:ext cx="7550331" cy="402336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660400" y="533400"/>
            <a:ext cx="7874000" cy="990600"/>
          </a:xfrm>
        </p:spPr>
        <p:txBody>
          <a:bodyPr/>
          <a:lstStyle/>
          <a:p>
            <a:pPr eaLnBrk="1" hangingPunct="1">
              <a:lnSpc>
                <a:spcPts val="3600"/>
              </a:lnSpc>
            </a:pPr>
            <a:r>
              <a:rPr lang="en-US" dirty="0"/>
              <a:t>Skill 5: Use the Form Tool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6003156-5826-4BDB-A963-741D2368B006}" type="slidenum">
              <a:rPr lang="en-US"/>
              <a:pPr>
                <a:defRPr/>
              </a:pPr>
              <a:t>22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752600"/>
            <a:ext cx="7550331" cy="402336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660400" y="533400"/>
            <a:ext cx="7874000" cy="990600"/>
          </a:xfrm>
        </p:spPr>
        <p:txBody>
          <a:bodyPr/>
          <a:lstStyle/>
          <a:p>
            <a:pPr eaLnBrk="1" hangingPunct="1">
              <a:lnSpc>
                <a:spcPts val="3600"/>
              </a:lnSpc>
            </a:pPr>
            <a:r>
              <a:rPr lang="en-US" dirty="0"/>
              <a:t>Skill 5: Use the Form Tool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C4B53179-47B5-40EC-B5B4-38737E0410C7}" type="slidenum">
              <a:rPr lang="en-US"/>
              <a:pPr>
                <a:defRPr/>
              </a:pPr>
              <a:t>23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8353" y="1752600"/>
            <a:ext cx="7538094" cy="402336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660400" y="533400"/>
            <a:ext cx="7874000" cy="990600"/>
          </a:xfrm>
        </p:spPr>
        <p:txBody>
          <a:bodyPr/>
          <a:lstStyle/>
          <a:p>
            <a:pPr eaLnBrk="1" hangingPunct="1">
              <a:lnSpc>
                <a:spcPts val="3600"/>
              </a:lnSpc>
            </a:pPr>
            <a:r>
              <a:rPr lang="en-US" dirty="0"/>
              <a:t>Skill 5: Use the Form Tool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25178D6-5917-4797-8F48-2F58BE3BDF1B}" type="slidenum">
              <a:rPr lang="en-US"/>
              <a:pPr>
                <a:defRPr/>
              </a:pPr>
              <a:t>24</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8353" y="1752600"/>
            <a:ext cx="7538094" cy="402336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60400" y="685800"/>
            <a:ext cx="7874000" cy="990600"/>
          </a:xfrm>
        </p:spPr>
        <p:txBody>
          <a:bodyPr/>
          <a:lstStyle/>
          <a:p>
            <a:pPr eaLnBrk="1" hangingPunct="1">
              <a:lnSpc>
                <a:spcPts val="3600"/>
              </a:lnSpc>
            </a:pPr>
            <a:r>
              <a:rPr lang="en-US" dirty="0"/>
              <a:t>Skill 6: Work with Tabular</a:t>
            </a:r>
            <a:br>
              <a:rPr lang="en-US" dirty="0"/>
            </a:br>
            <a:r>
              <a:rPr lang="en-US" dirty="0"/>
              <a:t> Layouts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4428818-D364-435B-8981-D6B57548950D}" type="slidenum">
              <a:rPr lang="en-US"/>
              <a:pPr>
                <a:defRPr/>
              </a:pPr>
              <a:t>25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6590" y="1828800"/>
            <a:ext cx="7501620" cy="402336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60400" y="685800"/>
            <a:ext cx="7874000" cy="990600"/>
          </a:xfrm>
        </p:spPr>
        <p:txBody>
          <a:bodyPr/>
          <a:lstStyle/>
          <a:p>
            <a:pPr eaLnBrk="1" hangingPunct="1">
              <a:lnSpc>
                <a:spcPts val="3600"/>
              </a:lnSpc>
            </a:pPr>
            <a:r>
              <a:rPr lang="en-US" dirty="0"/>
              <a:t>Skill 6: Work with Tabular</a:t>
            </a:r>
            <a:br>
              <a:rPr lang="en-US" dirty="0"/>
            </a:br>
            <a:r>
              <a:rPr lang="en-US" dirty="0"/>
              <a:t> Layouts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D36AC071-910C-4E24-9A26-05C7F60007CF}" type="slidenum">
              <a:rPr lang="en-US"/>
              <a:pPr>
                <a:defRPr/>
              </a:pPr>
              <a:t>26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8353" y="1828800"/>
            <a:ext cx="7538094" cy="402336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660400" y="685800"/>
            <a:ext cx="7874000" cy="990600"/>
          </a:xfrm>
        </p:spPr>
        <p:txBody>
          <a:bodyPr/>
          <a:lstStyle/>
          <a:p>
            <a:pPr eaLnBrk="1" hangingPunct="1">
              <a:lnSpc>
                <a:spcPts val="3600"/>
              </a:lnSpc>
            </a:pPr>
            <a:r>
              <a:rPr lang="en-US" dirty="0"/>
              <a:t>Skill 6: Work with Tabular</a:t>
            </a:r>
            <a:br>
              <a:rPr lang="en-US" dirty="0"/>
            </a:br>
            <a:r>
              <a:rPr lang="en-US" dirty="0"/>
              <a:t> Layouts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C6432BC-7A93-4E99-B991-809439F4D7B0}" type="slidenum">
              <a:rPr lang="en-US"/>
              <a:pPr>
                <a:defRPr/>
              </a:pPr>
              <a:t>27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4451" y="1828800"/>
            <a:ext cx="7525897" cy="4023360"/>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660400" y="685800"/>
            <a:ext cx="7874000" cy="990600"/>
          </a:xfrm>
        </p:spPr>
        <p:txBody>
          <a:bodyPr/>
          <a:lstStyle/>
          <a:p>
            <a:pPr eaLnBrk="1" hangingPunct="1">
              <a:lnSpc>
                <a:spcPts val="3600"/>
              </a:lnSpc>
            </a:pPr>
            <a:r>
              <a:rPr lang="en-US" dirty="0"/>
              <a:t>Skill 6: Work with Tabular</a:t>
            </a:r>
            <a:br>
              <a:rPr lang="en-US" dirty="0"/>
            </a:br>
            <a:r>
              <a:rPr lang="en-US" dirty="0"/>
              <a:t> Layouts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31B2271-1091-4613-B669-73BB15349E4F}" type="slidenum">
              <a:rPr lang="en-US"/>
              <a:pPr>
                <a:defRPr/>
              </a:pPr>
              <a:t>28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3803" y="1828800"/>
            <a:ext cx="7267194" cy="402336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660400" y="533400"/>
            <a:ext cx="7874000" cy="990600"/>
          </a:xfrm>
        </p:spPr>
        <p:txBody>
          <a:bodyPr/>
          <a:lstStyle/>
          <a:p>
            <a:pPr eaLnBrk="1" hangingPunct="1">
              <a:lnSpc>
                <a:spcPts val="3600"/>
              </a:lnSpc>
            </a:pPr>
            <a:r>
              <a:rPr lang="en-US" dirty="0"/>
              <a:t>Skill 7: Add Input Masks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A347B61-74F1-4818-980E-5A2C99DA680A}" type="slidenum">
              <a:rPr lang="en-US"/>
              <a:pPr>
                <a:defRPr/>
              </a:pPr>
              <a:t>29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752600"/>
            <a:ext cx="7550331" cy="402336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09600" y="304800"/>
            <a:ext cx="7924800" cy="1066800"/>
          </a:xfrm>
        </p:spPr>
        <p:txBody>
          <a:bodyPr/>
          <a:lstStyle/>
          <a:p>
            <a:pPr eaLnBrk="1" hangingPunct="1"/>
            <a:r>
              <a:rPr lang="en-US" dirty="0"/>
              <a:t>Skills (cont.)</a:t>
            </a:r>
          </a:p>
        </p:txBody>
      </p:sp>
      <p:sp>
        <p:nvSpPr>
          <p:cNvPr id="3" name="Content Placeholder 2"/>
          <p:cNvSpPr>
            <a:spLocks noGrp="1"/>
          </p:cNvSpPr>
          <p:nvPr>
            <p:ph idx="1"/>
          </p:nvPr>
        </p:nvSpPr>
        <p:spPr>
          <a:xfrm>
            <a:off x="304800" y="1444625"/>
            <a:ext cx="8534400" cy="3840163"/>
          </a:xfrm>
        </p:spPr>
        <p:txBody>
          <a:bodyPr rtlCol="0">
            <a:normAutofit/>
          </a:bodyPr>
          <a:lstStyle/>
          <a:p>
            <a:pPr marL="0" indent="0" eaLnBrk="1" fontAlgn="auto" hangingPunct="1">
              <a:spcBef>
                <a:spcPts val="600"/>
              </a:spcBef>
              <a:spcAft>
                <a:spcPts val="600"/>
              </a:spcAft>
              <a:buFont typeface="Arial" pitchFamily="34" charset="0"/>
              <a:buNone/>
              <a:defRPr/>
            </a:pPr>
            <a:r>
              <a:rPr lang="en-US" sz="3600" b="1" dirty="0"/>
              <a:t>6.  Work with Tabular Layouts</a:t>
            </a:r>
          </a:p>
          <a:p>
            <a:pPr marL="0" indent="0" eaLnBrk="1" fontAlgn="auto" hangingPunct="1">
              <a:spcBef>
                <a:spcPts val="600"/>
              </a:spcBef>
              <a:spcAft>
                <a:spcPts val="600"/>
              </a:spcAft>
              <a:buFont typeface="Arial" pitchFamily="34" charset="0"/>
              <a:buNone/>
              <a:defRPr/>
            </a:pPr>
            <a:r>
              <a:rPr lang="en-US" sz="3600" b="1" dirty="0"/>
              <a:t>7.  Add Input Masks</a:t>
            </a:r>
          </a:p>
          <a:p>
            <a:pPr marL="571500" indent="-571500" eaLnBrk="1" fontAlgn="auto" hangingPunct="1">
              <a:spcBef>
                <a:spcPts val="600"/>
              </a:spcBef>
              <a:spcAft>
                <a:spcPts val="600"/>
              </a:spcAft>
              <a:buFont typeface="Arial" pitchFamily="34" charset="0"/>
              <a:buAutoNum type="arabicPeriod" startAt="8"/>
              <a:defRPr/>
            </a:pPr>
            <a:r>
              <a:rPr lang="en-US" sz="3600" b="1" dirty="0"/>
              <a:t>Change Data in One-to-Many Forms</a:t>
            </a:r>
          </a:p>
          <a:p>
            <a:pPr marL="571500" indent="-571500" eaLnBrk="1" fontAlgn="auto" hangingPunct="1">
              <a:spcBef>
                <a:spcPts val="600"/>
              </a:spcBef>
              <a:spcAft>
                <a:spcPts val="600"/>
              </a:spcAft>
              <a:buFont typeface="Arial" pitchFamily="34" charset="0"/>
              <a:buAutoNum type="arabicPeriod" startAt="8"/>
              <a:defRPr/>
            </a:pPr>
            <a:r>
              <a:rPr lang="en-US" sz="3600" b="1" dirty="0"/>
              <a:t>Create Forms from Queries</a:t>
            </a:r>
          </a:p>
          <a:p>
            <a:pPr marL="571500" indent="-571500" eaLnBrk="1" fontAlgn="auto" hangingPunct="1">
              <a:spcBef>
                <a:spcPts val="600"/>
              </a:spcBef>
              <a:spcAft>
                <a:spcPts val="600"/>
              </a:spcAft>
              <a:buFont typeface="Arial" pitchFamily="34" charset="0"/>
              <a:buAutoNum type="arabicPeriod" startAt="8"/>
              <a:defRPr/>
            </a:pPr>
            <a:r>
              <a:rPr lang="en-US" sz="3600" b="1" dirty="0"/>
              <a:t>Create Navigation Forms</a:t>
            </a:r>
          </a:p>
          <a:p>
            <a:pPr eaLnBrk="1" fontAlgn="auto" hangingPunct="1">
              <a:spcAft>
                <a:spcPts val="0"/>
              </a:spcAft>
              <a:buFont typeface="Arial" pitchFamily="34" charset="0"/>
              <a:buChar char="•"/>
              <a:defRPr/>
            </a:pPr>
            <a:endParaRPr lang="en-US" sz="4000" dirty="0"/>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A48B729-A2D6-49D7-B4D5-5E84C2A8BE1A}" type="slidenum">
              <a:rPr lang="en-US"/>
              <a:pPr>
                <a:defRPr/>
              </a:pPr>
              <a:t>3</a:t>
            </a:fld>
            <a:endParaRPr 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660400" y="533400"/>
            <a:ext cx="7874000" cy="990600"/>
          </a:xfrm>
        </p:spPr>
        <p:txBody>
          <a:bodyPr/>
          <a:lstStyle/>
          <a:p>
            <a:pPr eaLnBrk="1" hangingPunct="1">
              <a:lnSpc>
                <a:spcPts val="3600"/>
              </a:lnSpc>
            </a:pPr>
            <a:r>
              <a:rPr lang="en-US" dirty="0"/>
              <a:t>Skill 7: Add Input Masks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B3500C4-FE43-4509-86B2-60F6490B6328}" type="slidenum">
              <a:rPr lang="en-US"/>
              <a:pPr>
                <a:defRPr/>
              </a:pPr>
              <a:t>30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752600"/>
            <a:ext cx="7550331" cy="402336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660400" y="533400"/>
            <a:ext cx="7874000" cy="990600"/>
          </a:xfrm>
        </p:spPr>
        <p:txBody>
          <a:bodyPr/>
          <a:lstStyle/>
          <a:p>
            <a:pPr eaLnBrk="1" hangingPunct="1">
              <a:lnSpc>
                <a:spcPts val="3600"/>
              </a:lnSpc>
            </a:pPr>
            <a:r>
              <a:rPr lang="en-US" dirty="0"/>
              <a:t>Skill 7: Add Input Masks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DD9F18A-57F6-4369-8A2D-EB2ED25E0A3A}" type="slidenum">
              <a:rPr lang="en-US"/>
              <a:pPr>
                <a:defRPr/>
              </a:pPr>
              <a:t>31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752600"/>
            <a:ext cx="7550331" cy="402336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660400" y="533400"/>
            <a:ext cx="7874000" cy="990600"/>
          </a:xfrm>
        </p:spPr>
        <p:txBody>
          <a:bodyPr/>
          <a:lstStyle/>
          <a:p>
            <a:pPr eaLnBrk="1" hangingPunct="1">
              <a:lnSpc>
                <a:spcPts val="3600"/>
              </a:lnSpc>
            </a:pPr>
            <a:r>
              <a:rPr lang="en-US" dirty="0"/>
              <a:t>Skill 7: Add Input Masks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52F3E63-1D53-4335-9864-13A3FB88332A}" type="slidenum">
              <a:rPr lang="en-US"/>
              <a:pPr>
                <a:defRPr/>
              </a:pPr>
              <a:t>32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676400"/>
            <a:ext cx="7550331" cy="402336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660400" y="685800"/>
            <a:ext cx="7874000" cy="990600"/>
          </a:xfrm>
        </p:spPr>
        <p:txBody>
          <a:bodyPr/>
          <a:lstStyle/>
          <a:p>
            <a:pPr eaLnBrk="1" hangingPunct="1">
              <a:lnSpc>
                <a:spcPts val="3600"/>
              </a:lnSpc>
            </a:pPr>
            <a:r>
              <a:rPr lang="en-US" dirty="0"/>
              <a:t>Skill 8: Change Data in One-to-Many Forms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4F80C15-19BE-4916-94F2-8F263CE394F6}" type="slidenum">
              <a:rPr lang="en-US"/>
              <a:pPr>
                <a:defRPr/>
              </a:pPr>
              <a:t>33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660400" y="685800"/>
            <a:ext cx="7874000" cy="990600"/>
          </a:xfrm>
        </p:spPr>
        <p:txBody>
          <a:bodyPr/>
          <a:lstStyle/>
          <a:p>
            <a:pPr eaLnBrk="1" hangingPunct="1">
              <a:lnSpc>
                <a:spcPts val="3600"/>
              </a:lnSpc>
            </a:pPr>
            <a:r>
              <a:rPr lang="en-US" dirty="0"/>
              <a:t>Skill 8: Change Data in One-to-Many Forms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2799048-F87A-489D-834C-577415C5E4BD}" type="slidenum">
              <a:rPr lang="en-US"/>
              <a:pPr>
                <a:defRPr/>
              </a:pPr>
              <a:t>34</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0950" y="1905000"/>
            <a:ext cx="7312900" cy="402336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660400" y="685800"/>
            <a:ext cx="7874000" cy="990600"/>
          </a:xfrm>
        </p:spPr>
        <p:txBody>
          <a:bodyPr/>
          <a:lstStyle/>
          <a:p>
            <a:pPr eaLnBrk="1" hangingPunct="1">
              <a:lnSpc>
                <a:spcPts val="3600"/>
              </a:lnSpc>
            </a:pPr>
            <a:r>
              <a:rPr lang="en-US" dirty="0"/>
              <a:t>Skill 8: Change Data in One-to-Many Forms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0507789-497D-46C9-AEA5-320C85EB2180}" type="slidenum">
              <a:rPr lang="en-US"/>
              <a:pPr>
                <a:defRPr/>
              </a:pPr>
              <a:t>35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660400" y="685800"/>
            <a:ext cx="7874000" cy="990600"/>
          </a:xfrm>
        </p:spPr>
        <p:txBody>
          <a:bodyPr/>
          <a:lstStyle/>
          <a:p>
            <a:pPr eaLnBrk="1" hangingPunct="1">
              <a:lnSpc>
                <a:spcPts val="3600"/>
              </a:lnSpc>
            </a:pPr>
            <a:r>
              <a:rPr lang="en-US" dirty="0"/>
              <a:t>Skill 9: Create Forms from Queries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74BCBF3-9670-489E-B48F-F9E928BE6727}" type="slidenum">
              <a:rPr lang="en-US"/>
              <a:pPr>
                <a:defRPr/>
              </a:pPr>
              <a:t>36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660400" y="685800"/>
            <a:ext cx="7874000" cy="990600"/>
          </a:xfrm>
        </p:spPr>
        <p:txBody>
          <a:bodyPr/>
          <a:lstStyle/>
          <a:p>
            <a:pPr eaLnBrk="1" hangingPunct="1">
              <a:lnSpc>
                <a:spcPts val="3600"/>
              </a:lnSpc>
            </a:pPr>
            <a:r>
              <a:rPr lang="en-US" dirty="0"/>
              <a:t>Skill 9: Create Forms from Queries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B9536F9-DE3D-476E-A3B3-81D3C1030FEB}" type="slidenum">
              <a:rPr lang="en-US"/>
              <a:pPr>
                <a:defRPr/>
              </a:pPr>
              <a:t>37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a:xfrm>
            <a:off x="660400" y="685800"/>
            <a:ext cx="7874000" cy="990600"/>
          </a:xfrm>
        </p:spPr>
        <p:txBody>
          <a:bodyPr/>
          <a:lstStyle/>
          <a:p>
            <a:pPr eaLnBrk="1" hangingPunct="1">
              <a:lnSpc>
                <a:spcPts val="3600"/>
              </a:lnSpc>
            </a:pPr>
            <a:r>
              <a:rPr lang="en-US" dirty="0"/>
              <a:t>Skill 9: Create Forms from Queries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4D22CD33-F148-43AC-BC53-12087439D7E8}" type="slidenum">
              <a:rPr lang="en-US"/>
              <a:pPr>
                <a:defRPr/>
              </a:pPr>
              <a:t>38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660400" y="685800"/>
            <a:ext cx="7874000" cy="990600"/>
          </a:xfrm>
        </p:spPr>
        <p:txBody>
          <a:bodyPr/>
          <a:lstStyle/>
          <a:p>
            <a:pPr eaLnBrk="1" hangingPunct="1">
              <a:lnSpc>
                <a:spcPts val="3600"/>
              </a:lnSpc>
            </a:pPr>
            <a:r>
              <a:rPr lang="en-US" dirty="0"/>
              <a:t>Skill 9: Create Forms from Queries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ACC9EDC4-27B0-4DD8-82F3-6858CEC56329}" type="slidenum">
              <a:rPr lang="en-US"/>
              <a:pPr>
                <a:defRPr/>
              </a:pPr>
              <a:t>39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609600" y="304800"/>
            <a:ext cx="7924800" cy="1066800"/>
          </a:xfrm>
        </p:spPr>
        <p:txBody>
          <a:bodyPr/>
          <a:lstStyle/>
          <a:p>
            <a:pPr eaLnBrk="1" hangingPunct="1"/>
            <a:r>
              <a:rPr lang="en-US" dirty="0"/>
              <a:t>Outcome</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A992428C-452C-4E8B-8FAE-90FB5E955C51}" type="slidenum">
              <a:rPr lang="en-US"/>
              <a:pPr>
                <a:defRPr/>
              </a:pPr>
              <a:t>4</a:t>
            </a:fld>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590800"/>
            <a:ext cx="2479014" cy="16550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96612"/>
            <a:ext cx="5492600" cy="2926080"/>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a:xfrm>
            <a:off x="660400" y="685800"/>
            <a:ext cx="7874000" cy="990600"/>
          </a:xfrm>
        </p:spPr>
        <p:txBody>
          <a:bodyPr/>
          <a:lstStyle/>
          <a:p>
            <a:pPr eaLnBrk="1" hangingPunct="1">
              <a:lnSpc>
                <a:spcPts val="3600"/>
              </a:lnSpc>
            </a:pPr>
            <a:r>
              <a:rPr lang="en-US" dirty="0"/>
              <a:t>Skill 10: Create Navigation</a:t>
            </a:r>
            <a:br>
              <a:rPr lang="en-US" dirty="0"/>
            </a:br>
            <a:r>
              <a:rPr lang="en-US" dirty="0"/>
              <a:t>Forms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B22B1E3-7844-4842-B801-DCAE8AF02294}" type="slidenum">
              <a:rPr lang="en-US"/>
              <a:pPr>
                <a:defRPr/>
              </a:pPr>
              <a:t>40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752600"/>
            <a:ext cx="7550331" cy="402336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a:xfrm>
            <a:off x="660400" y="685800"/>
            <a:ext cx="7874000" cy="990600"/>
          </a:xfrm>
        </p:spPr>
        <p:txBody>
          <a:bodyPr/>
          <a:lstStyle/>
          <a:p>
            <a:pPr eaLnBrk="1" hangingPunct="1">
              <a:lnSpc>
                <a:spcPts val="3600"/>
              </a:lnSpc>
            </a:pPr>
            <a:r>
              <a:rPr lang="en-US" dirty="0"/>
              <a:t>Skill 10: Create Navigation</a:t>
            </a:r>
            <a:br>
              <a:rPr lang="en-US" dirty="0"/>
            </a:br>
            <a:r>
              <a:rPr lang="en-US" dirty="0"/>
              <a:t>Forms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DB095676-40C5-4A44-AE0D-8FBD60A8E971}" type="slidenum">
              <a:rPr lang="en-US"/>
              <a:pPr>
                <a:defRPr/>
              </a:pPr>
              <a:t>41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660400" y="685800"/>
            <a:ext cx="7874000" cy="990600"/>
          </a:xfrm>
        </p:spPr>
        <p:txBody>
          <a:bodyPr/>
          <a:lstStyle/>
          <a:p>
            <a:pPr eaLnBrk="1" hangingPunct="1">
              <a:lnSpc>
                <a:spcPts val="3600"/>
              </a:lnSpc>
            </a:pPr>
            <a:r>
              <a:rPr lang="en-US" dirty="0"/>
              <a:t>Skill 10: Create Navigation</a:t>
            </a:r>
            <a:br>
              <a:rPr lang="en-US" dirty="0"/>
            </a:br>
            <a:r>
              <a:rPr lang="en-US" dirty="0"/>
              <a:t>Forms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8BF1C78-DE50-4B8C-B0EB-2582A6EF3E09}" type="slidenum">
              <a:rPr lang="en-US"/>
              <a:pPr>
                <a:defRPr/>
              </a:pPr>
              <a:t>42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a:xfrm>
            <a:off x="660400" y="685800"/>
            <a:ext cx="7874000" cy="990600"/>
          </a:xfrm>
        </p:spPr>
        <p:txBody>
          <a:bodyPr/>
          <a:lstStyle/>
          <a:p>
            <a:pPr eaLnBrk="1" hangingPunct="1">
              <a:lnSpc>
                <a:spcPts val="3600"/>
              </a:lnSpc>
            </a:pPr>
            <a:r>
              <a:rPr lang="en-US" dirty="0"/>
              <a:t>Skill 10: Create Navigation</a:t>
            </a:r>
            <a:br>
              <a:rPr lang="en-US" dirty="0"/>
            </a:br>
            <a:r>
              <a:rPr lang="en-US" dirty="0"/>
              <a:t>Forms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803D0A5-A5E1-460B-8CEF-566312378EA4}" type="slidenum">
              <a:rPr lang="en-US"/>
              <a:pPr>
                <a:defRPr/>
              </a:pPr>
              <a:t>43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2630" y="1828800"/>
            <a:ext cx="7489540" cy="402336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a:xfrm>
            <a:off x="609600" y="274638"/>
            <a:ext cx="7924800" cy="1096962"/>
          </a:xfrm>
        </p:spPr>
        <p:txBody>
          <a:bodyPr/>
          <a:lstStyle/>
          <a:p>
            <a:pPr eaLnBrk="1" hangingPunct="1"/>
            <a:r>
              <a:rPr lang="en-US" dirty="0"/>
              <a:t>More Skills For Success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414DF2C-54A9-41A7-9AA8-B231856F78E4}" type="slidenum">
              <a:rPr lang="en-US"/>
              <a:pPr>
                <a:defRPr/>
              </a:pPr>
              <a:t>44</a:t>
            </a:fld>
            <a:endParaRPr lang="en-US" dirty="0"/>
          </a:p>
        </p:txBody>
      </p:sp>
      <p:sp>
        <p:nvSpPr>
          <p:cNvPr id="9" name="Rectangle 8"/>
          <p:cNvSpPr/>
          <p:nvPr/>
        </p:nvSpPr>
        <p:spPr>
          <a:xfrm>
            <a:off x="190500" y="1676400"/>
            <a:ext cx="8763000" cy="2912464"/>
          </a:xfrm>
          <a:prstGeom prst="rect">
            <a:avLst/>
          </a:prstGeom>
        </p:spPr>
        <p:txBody>
          <a:bodyPr>
            <a:spAutoFit/>
          </a:bodyPr>
          <a:lstStyle/>
          <a:p>
            <a:pPr fontAlgn="auto">
              <a:lnSpc>
                <a:spcPct val="110000"/>
              </a:lnSpc>
              <a:spcBef>
                <a:spcPts val="0"/>
              </a:spcBef>
              <a:spcAft>
                <a:spcPts val="0"/>
              </a:spcAft>
              <a:defRPr/>
            </a:pPr>
            <a:r>
              <a:rPr lang="en-US" sz="2800" b="1" dirty="0">
                <a:latin typeface="Calibri" panose="020F0502020204030204" pitchFamily="34" charset="0"/>
              </a:rPr>
              <a:t>  You will now practice the following  </a:t>
            </a:r>
            <a:br>
              <a:rPr lang="en-US" sz="2800" b="1" dirty="0">
                <a:latin typeface="Calibri" panose="020F0502020204030204" pitchFamily="34" charset="0"/>
              </a:rPr>
            </a:br>
            <a:r>
              <a:rPr lang="en-US" sz="2800" b="1" dirty="0">
                <a:latin typeface="Calibri" panose="020F0502020204030204" pitchFamily="34" charset="0"/>
              </a:rPr>
              <a:t>  additional skills:</a:t>
            </a:r>
          </a:p>
          <a:p>
            <a:pPr marL="971550" lvl="1" indent="-51435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Validate Fields</a:t>
            </a:r>
          </a:p>
          <a:p>
            <a:pPr marL="800100" lvl="1" indent="-34290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Create Databases from Templates</a:t>
            </a:r>
          </a:p>
          <a:p>
            <a:pPr marL="800100" lvl="1" indent="-34290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Import Objects from Other Databases</a:t>
            </a:r>
          </a:p>
          <a:p>
            <a:pPr marL="800100" lvl="1" indent="-34290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Back Up Databases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a:xfrm>
            <a:off x="609600" y="457200"/>
            <a:ext cx="7924800" cy="1096963"/>
          </a:xfrm>
        </p:spPr>
        <p:txBody>
          <a:bodyPr/>
          <a:lstStyle/>
          <a:p>
            <a:pPr eaLnBrk="1" hangingPunct="1">
              <a:lnSpc>
                <a:spcPts val="3600"/>
              </a:lnSpc>
            </a:pPr>
            <a:r>
              <a:rPr lang="en-US" dirty="0"/>
              <a:t>More Skills 11: Validate Fields	</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FE3D53B7-C75D-4289-9DDF-8DDE093F8BFD}" type="slidenum">
              <a:rPr lang="en-US"/>
              <a:pPr>
                <a:defRPr/>
              </a:pPr>
              <a:t>45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2662" y="1676400"/>
            <a:ext cx="6858676" cy="3840480"/>
          </a:xfr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a:xfrm>
            <a:off x="609600" y="457200"/>
            <a:ext cx="7924800" cy="1096962"/>
          </a:xfrm>
        </p:spPr>
        <p:txBody>
          <a:bodyPr/>
          <a:lstStyle/>
          <a:p>
            <a:pPr eaLnBrk="1" hangingPunct="1">
              <a:lnSpc>
                <a:spcPts val="3600"/>
              </a:lnSpc>
            </a:pPr>
            <a:r>
              <a:rPr lang="en-US" dirty="0"/>
              <a:t>More Skills 12: Create Databases from Templates	</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33777A1-2405-488E-A17E-6B4F5A7CE69C}" type="slidenum">
              <a:rPr lang="en-US"/>
              <a:pPr>
                <a:defRPr/>
              </a:pPr>
              <a:t>46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028" y="1752600"/>
            <a:ext cx="7559943" cy="4023360"/>
          </a:xfr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a:xfrm>
            <a:off x="457200" y="457200"/>
            <a:ext cx="8229600" cy="1143000"/>
          </a:xfrm>
        </p:spPr>
        <p:txBody>
          <a:bodyPr/>
          <a:lstStyle/>
          <a:p>
            <a:pPr eaLnBrk="1" hangingPunct="1">
              <a:lnSpc>
                <a:spcPts val="3800"/>
              </a:lnSpc>
            </a:pPr>
            <a:r>
              <a:rPr lang="en-US" dirty="0"/>
              <a:t>More Skills 13: Import Objects from Other Databases</a:t>
            </a:r>
          </a:p>
        </p:txBody>
      </p:sp>
      <p:sp>
        <p:nvSpPr>
          <p:cNvPr id="4" name="Footer Placeholder 3"/>
          <p:cNvSpPr>
            <a:spLocks noGrp="1"/>
          </p:cNvSpPr>
          <p:nvPr>
            <p:ph type="ftr" sz="quarter" idx="11"/>
          </p:nvPr>
        </p:nvSpPr>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BE1B588-7937-45CB-BC8B-8B08C6657014}" type="slidenum">
              <a:rPr lang="en-US"/>
              <a:pPr>
                <a:defRPr/>
              </a:pPr>
              <a:t>47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98" y="1752600"/>
            <a:ext cx="7552804" cy="402336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a:xfrm>
            <a:off x="0" y="579438"/>
            <a:ext cx="9144000" cy="1096962"/>
          </a:xfrm>
        </p:spPr>
        <p:txBody>
          <a:bodyPr/>
          <a:lstStyle/>
          <a:p>
            <a:pPr eaLnBrk="1" hangingPunct="1">
              <a:lnSpc>
                <a:spcPts val="3600"/>
              </a:lnSpc>
            </a:pPr>
            <a:r>
              <a:rPr lang="en-US" dirty="0"/>
              <a:t>More Skills 14: Back Up Databases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D7EC24B-1B52-41B5-95F9-694D01F6A77F}" type="slidenum">
              <a:rPr lang="en-US"/>
              <a:pPr>
                <a:defRPr/>
              </a:pPr>
              <a:t>48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98" y="1676400"/>
            <a:ext cx="7552804" cy="402336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p:cNvSpPr>
            <a:spLocks noGrp="1"/>
          </p:cNvSpPr>
          <p:nvPr>
            <p:ph type="title"/>
          </p:nvPr>
        </p:nvSpPr>
        <p:spPr>
          <a:xfrm>
            <a:off x="609600" y="304800"/>
            <a:ext cx="7924800" cy="1066800"/>
          </a:xfrm>
        </p:spPr>
        <p:txBody>
          <a:bodyPr/>
          <a:lstStyle/>
          <a:p>
            <a:pPr eaLnBrk="1" hangingPunct="1"/>
            <a:r>
              <a:rPr lang="en-US" dirty="0"/>
              <a:t>Summary</a:t>
            </a:r>
          </a:p>
        </p:txBody>
      </p:sp>
      <p:sp>
        <p:nvSpPr>
          <p:cNvPr id="152578" name="Content Placeholder 2"/>
          <p:cNvSpPr>
            <a:spLocks noGrp="1"/>
          </p:cNvSpPr>
          <p:nvPr>
            <p:ph idx="1"/>
          </p:nvPr>
        </p:nvSpPr>
        <p:spPr>
          <a:xfrm>
            <a:off x="304800" y="1371600"/>
            <a:ext cx="8534400" cy="3916363"/>
          </a:xfrm>
        </p:spPr>
        <p:txBody>
          <a:bodyPr/>
          <a:lstStyle/>
          <a:p>
            <a:pPr eaLnBrk="1" hangingPunct="1">
              <a:spcBef>
                <a:spcPts val="400"/>
              </a:spcBef>
              <a:spcAft>
                <a:spcPts val="1200"/>
              </a:spcAft>
            </a:pPr>
            <a:r>
              <a:rPr lang="en-US" sz="3600" b="1" dirty="0"/>
              <a:t>Forms</a:t>
            </a:r>
          </a:p>
          <a:p>
            <a:pPr eaLnBrk="1" hangingPunct="1">
              <a:spcBef>
                <a:spcPts val="400"/>
              </a:spcBef>
              <a:spcAft>
                <a:spcPts val="1200"/>
              </a:spcAft>
            </a:pPr>
            <a:r>
              <a:rPr lang="en-US" sz="3600" b="1" dirty="0"/>
              <a:t>Form Wizard </a:t>
            </a:r>
          </a:p>
          <a:p>
            <a:pPr eaLnBrk="1" hangingPunct="1">
              <a:spcBef>
                <a:spcPts val="400"/>
              </a:spcBef>
              <a:spcAft>
                <a:spcPts val="1200"/>
              </a:spcAft>
            </a:pPr>
            <a:r>
              <a:rPr lang="en-US" sz="3600" b="1" dirty="0"/>
              <a:t>Form Tool</a:t>
            </a:r>
          </a:p>
          <a:p>
            <a:pPr eaLnBrk="1" hangingPunct="1">
              <a:spcBef>
                <a:spcPts val="400"/>
              </a:spcBef>
              <a:spcAft>
                <a:spcPts val="1200"/>
              </a:spcAft>
            </a:pPr>
            <a:r>
              <a:rPr lang="en-US" sz="3600" b="1" dirty="0"/>
              <a:t>Action buttons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13310B2-4E7D-4EF5-B29D-7AB5B77AA453}" type="slidenum">
              <a:rPr lang="en-US"/>
              <a:pPr>
                <a:defRPr/>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304800"/>
            <a:ext cx="7924800" cy="1066800"/>
          </a:xfrm>
        </p:spPr>
        <p:txBody>
          <a:bodyPr/>
          <a:lstStyle/>
          <a:p>
            <a:pPr eaLnBrk="1" hangingPunct="1"/>
            <a:r>
              <a:rPr lang="en-US" dirty="0"/>
              <a:t>Skill 1: Use the Form Wizard</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048488CA-A363-43F8-BEAD-E1E1AF84FB57}" type="slidenum">
              <a:rPr lang="en-US"/>
              <a:pPr>
                <a:defRPr/>
              </a:pPr>
              <a:t>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676400"/>
            <a:ext cx="7550331" cy="4023360"/>
          </a:xfr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p:cNvSpPr>
            <a:spLocks noGrp="1"/>
          </p:cNvSpPr>
          <p:nvPr>
            <p:ph type="title"/>
          </p:nvPr>
        </p:nvSpPr>
        <p:spPr>
          <a:xfrm>
            <a:off x="609600" y="304800"/>
            <a:ext cx="7924800" cy="1066800"/>
          </a:xfrm>
        </p:spPr>
        <p:txBody>
          <a:bodyPr/>
          <a:lstStyle/>
          <a:p>
            <a:pPr eaLnBrk="1" hangingPunct="1"/>
            <a:r>
              <a:rPr lang="en-US" dirty="0"/>
              <a:t>Questions</a:t>
            </a:r>
          </a:p>
        </p:txBody>
      </p:sp>
      <p:pic>
        <p:nvPicPr>
          <p:cNvPr id="156674" name="Content Placeholder 5" descr="epfkknaj[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292350" y="1295400"/>
            <a:ext cx="4559300" cy="4525963"/>
          </a:xfrm>
        </p:spPr>
      </p:pic>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A608BC5-4C13-4F3B-91CB-60B2FF9F0E54}" type="slidenum">
              <a:rPr lang="en-US"/>
              <a:pPr>
                <a:defRPr/>
              </a:pPr>
              <a:t>50</a:t>
            </a:fld>
            <a:endParaRPr lang="en-US"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p:cNvSpPr>
            <a:spLocks noGrp="1"/>
          </p:cNvSpPr>
          <p:nvPr>
            <p:ph type="title"/>
          </p:nvPr>
        </p:nvSpPr>
        <p:spPr>
          <a:xfrm>
            <a:off x="609600" y="304800"/>
            <a:ext cx="7924800" cy="1066800"/>
          </a:xfrm>
        </p:spPr>
        <p:txBody>
          <a:bodyPr/>
          <a:lstStyle/>
          <a:p>
            <a:pPr eaLnBrk="1" hangingPunct="1"/>
            <a:r>
              <a:rPr lang="en-US" dirty="0"/>
              <a:t>Copyright </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a:t>
            </a:r>
            <a:r>
              <a:rPr lang="en-US">
                <a:solidFill>
                  <a:schemeClr val="tx1"/>
                </a:solidFill>
                <a:cs typeface="Arial" pitchFamily="34" charset="0"/>
              </a:rPr>
              <a:t>, Inc. </a:t>
            </a:r>
            <a:endParaRPr lang="en-US" dirty="0">
              <a:solidFill>
                <a:schemeClr val="tx1"/>
              </a:solidFill>
              <a:cs typeface="Arial" pitchFamily="34" charset="0"/>
            </a:endParaRPr>
          </a:p>
          <a:p>
            <a:pPr>
              <a:defRPr/>
            </a:pPr>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pPr>
              <a:defRPr/>
            </a:pPr>
            <a:fld id="{505F153A-5369-47E8-A09A-20330C01AD8B}" type="slidenum">
              <a:rPr lang="en-US"/>
              <a:pPr>
                <a:defRPr/>
              </a:pPr>
              <a:t>51</a:t>
            </a:fld>
            <a:endParaRPr lang="en-US" dirty="0"/>
          </a:p>
        </p:txBody>
      </p:sp>
      <p:pic>
        <p:nvPicPr>
          <p:cNvPr id="158724" name="Picture 1" descr="cid:3293795473_475244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3" y="2057400"/>
            <a:ext cx="5486400" cy="1714500"/>
          </a:xfrm>
          <a:prstGeom prst="rect">
            <a:avLst/>
          </a:prstGeom>
          <a:noFill/>
          <a:ln w="9525">
            <a:noFill/>
            <a:miter lim="800000"/>
            <a:headEnd/>
            <a:tailEnd/>
          </a:ln>
        </p:spPr>
      </p:pic>
      <p:sp>
        <p:nvSpPr>
          <p:cNvPr id="158725" name="TextBox 6"/>
          <p:cNvSpPr txBox="1">
            <a:spLocks noChangeArrowheads="1"/>
          </p:cNvSpPr>
          <p:nvPr/>
        </p:nvSpPr>
        <p:spPr bwMode="auto">
          <a:xfrm>
            <a:off x="342900" y="4648200"/>
            <a:ext cx="8458200" cy="1200150"/>
          </a:xfrm>
          <a:prstGeom prst="rect">
            <a:avLst/>
          </a:prstGeom>
          <a:noFill/>
          <a:ln w="9525">
            <a:noFill/>
            <a:miter lim="800000"/>
            <a:headEnd/>
            <a:tailEnd/>
          </a:ln>
        </p:spPr>
        <p:txBody>
          <a:bodyPr>
            <a:spAutoFit/>
          </a:bodyPr>
          <a:lstStyle/>
          <a:p>
            <a:pPr algn="ctr"/>
            <a:r>
              <a:rPr lang="en-US" dirty="0">
                <a:latin typeface="Garamond" pitchFamily="18" charset="0"/>
                <a:cs typeface="Arial"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endParaRPr lang="en-US" dirty="0">
              <a:cs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457200" y="304800"/>
            <a:ext cx="8229600" cy="1066800"/>
          </a:xfrm>
        </p:spPr>
        <p:txBody>
          <a:bodyPr/>
          <a:lstStyle/>
          <a:p>
            <a:pPr eaLnBrk="1" hangingPunct="1"/>
            <a:r>
              <a:rPr lang="en-US" dirty="0"/>
              <a:t>Skill 1: Use the Form Wizard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3626355-DF82-416E-9734-136655386F3D}" type="slidenum">
              <a:rPr lang="en-US"/>
              <a:pPr>
                <a:defRPr/>
              </a:pPr>
              <a:t>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8477" y="1828800"/>
            <a:ext cx="7547045" cy="4023360"/>
          </a:xfr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457200" y="304800"/>
            <a:ext cx="8229600" cy="1066800"/>
          </a:xfrm>
        </p:spPr>
        <p:txBody>
          <a:bodyPr/>
          <a:lstStyle/>
          <a:p>
            <a:pPr eaLnBrk="1" hangingPunct="1"/>
            <a:r>
              <a:rPr lang="en-US" dirty="0"/>
              <a:t>Skill 1: Use the Form Wizard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DAB1511-09CE-4107-AD81-C5961F09A169}" type="slidenum">
              <a:rPr lang="en-US"/>
              <a:pPr>
                <a:defRPr/>
              </a:pPr>
              <a:t>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676400"/>
            <a:ext cx="7550331" cy="4023360"/>
          </a:xfr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457200" y="304800"/>
            <a:ext cx="8229600" cy="1066800"/>
          </a:xfrm>
        </p:spPr>
        <p:txBody>
          <a:bodyPr/>
          <a:lstStyle/>
          <a:p>
            <a:pPr eaLnBrk="1" hangingPunct="1"/>
            <a:r>
              <a:rPr lang="en-US" dirty="0"/>
              <a:t>Skill 1: Use the Form Wizard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FF4C88BA-97F5-4882-8CCD-CB8C68AC3CD2}" type="slidenum">
              <a:rPr lang="en-US"/>
              <a:pPr>
                <a:defRPr/>
              </a:pPr>
              <a:t>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752600"/>
            <a:ext cx="7550331" cy="4023360"/>
          </a:xfr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660400" y="685800"/>
            <a:ext cx="7874000" cy="990600"/>
          </a:xfrm>
        </p:spPr>
        <p:txBody>
          <a:bodyPr/>
          <a:lstStyle/>
          <a:p>
            <a:pPr eaLnBrk="1" hangingPunct="1">
              <a:lnSpc>
                <a:spcPts val="3600"/>
              </a:lnSpc>
            </a:pPr>
            <a:r>
              <a:rPr lang="en-US" dirty="0"/>
              <a:t>Skill 2: Use Forms to</a:t>
            </a:r>
            <a:br>
              <a:rPr lang="en-US" dirty="0"/>
            </a:br>
            <a:r>
              <a:rPr lang="en-US" dirty="0"/>
              <a:t>Modify Data</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BE586589-F225-4397-A682-FB4419F9A755}" type="slidenum">
              <a:rPr lang="en-US"/>
              <a:pPr>
                <a:defRPr/>
              </a:pPr>
              <a:t>9</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theme/theme1.xml><?xml version="1.0" encoding="utf-8"?>
<a:theme xmlns:a="http://schemas.openxmlformats.org/drawingml/2006/main" name="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Success-Pearson</Template>
  <TotalTime>13345</TotalTime>
  <Words>4813</Words>
  <Application>Microsoft Office PowerPoint</Application>
  <PresentationFormat>On-screen Show (4:3)</PresentationFormat>
  <Paragraphs>378</Paragraphs>
  <Slides>51</Slides>
  <Notes>51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Garamond</vt:lpstr>
      <vt:lpstr>Success-Pearson</vt:lpstr>
      <vt:lpstr>Skills for Success  with Microsoft Office 2016 Volume 1</vt:lpstr>
      <vt:lpstr>Skills</vt:lpstr>
      <vt:lpstr>Skills (cont.)</vt:lpstr>
      <vt:lpstr>Outcome</vt:lpstr>
      <vt:lpstr>Skill 1: Use the Form Wizard</vt:lpstr>
      <vt:lpstr>Skill 1: Use the Form Wizard (cont.)</vt:lpstr>
      <vt:lpstr>Skill 1: Use the Form Wizard (cont.)</vt:lpstr>
      <vt:lpstr>Skill 1: Use the Form Wizard (cont.)</vt:lpstr>
      <vt:lpstr>Skill 2: Use Forms to Modify Data</vt:lpstr>
      <vt:lpstr>Skill 2: Use Forms to Modify Data (cont.)</vt:lpstr>
      <vt:lpstr>Skill 2: Use Forms to Modify Data (cont.)</vt:lpstr>
      <vt:lpstr>Skill 2: Use Forms to Modify Data (cont.)</vt:lpstr>
      <vt:lpstr>Skill 3: Format Forms in Layout View</vt:lpstr>
      <vt:lpstr>Skill 3: Format Forms in Layout View (cont.)</vt:lpstr>
      <vt:lpstr>Skill 3: Format Forms in Layout View (cont.)</vt:lpstr>
      <vt:lpstr>Skill 3: Format Forms in Layout View (cont.)</vt:lpstr>
      <vt:lpstr>Skill 4: Add Controls and Conditional Formatting</vt:lpstr>
      <vt:lpstr>Skill 4: Add Controls and Conditional Formatting (cont.)</vt:lpstr>
      <vt:lpstr>Skill 4: Add Controls and Conditional Formatting (cont.)</vt:lpstr>
      <vt:lpstr>Skill 4: Add Controls and Conditional Formatting (cont.)</vt:lpstr>
      <vt:lpstr>Skill 5: Use the Form Tool</vt:lpstr>
      <vt:lpstr>Skill 5: Use the Form Tool (cont.)</vt:lpstr>
      <vt:lpstr>Skill 5: Use the Form Tool (cont.)</vt:lpstr>
      <vt:lpstr>Skill 5: Use the Form Tool (cont.)</vt:lpstr>
      <vt:lpstr>Skill 6: Work with Tabular  Layouts</vt:lpstr>
      <vt:lpstr>Skill 6: Work with Tabular  Layouts (cont.)</vt:lpstr>
      <vt:lpstr>Skill 6: Work with Tabular  Layouts (cont.)</vt:lpstr>
      <vt:lpstr>Skill 6: Work with Tabular  Layouts (cont.)</vt:lpstr>
      <vt:lpstr>Skill 7: Add Input Masks</vt:lpstr>
      <vt:lpstr>Skill 7: Add Input Masks (cont.)</vt:lpstr>
      <vt:lpstr>Skill 7: Add Input Masks (cont.)</vt:lpstr>
      <vt:lpstr>Skill 7: Add Input Masks (cont.)</vt:lpstr>
      <vt:lpstr>Skill 8: Change Data in One-to-Many Forms</vt:lpstr>
      <vt:lpstr>Skill 8: Change Data in One-to-Many Forms (cont.)</vt:lpstr>
      <vt:lpstr>Skill 8: Change Data in One-to-Many Forms (cont.)</vt:lpstr>
      <vt:lpstr>Skill 9: Create Forms from Queries</vt:lpstr>
      <vt:lpstr>Skill 9: Create Forms from Queries (cont.)</vt:lpstr>
      <vt:lpstr>Skill 9: Create Forms from Queries (cont.)</vt:lpstr>
      <vt:lpstr>Skill 9: Create Forms from Queries (cont.)</vt:lpstr>
      <vt:lpstr>Skill 10: Create Navigation Forms</vt:lpstr>
      <vt:lpstr>Skill 10: Create Navigation Forms (cont.)</vt:lpstr>
      <vt:lpstr>Skill 10: Create Navigation Forms (cont.)</vt:lpstr>
      <vt:lpstr>Skill 10: Create Navigation Forms (cont.)</vt:lpstr>
      <vt:lpstr>More Skills For Success</vt:lpstr>
      <vt:lpstr>More Skills 11: Validate Fields </vt:lpstr>
      <vt:lpstr>More Skills 12: Create Databases from Templates </vt:lpstr>
      <vt:lpstr>More Skills 13: Import Objects from Other Databases</vt:lpstr>
      <vt:lpstr>More Skills 14: Back Up Databases</vt:lpstr>
      <vt:lpstr>Summary</vt:lpstr>
      <vt:lpstr>Questions</vt:lpstr>
      <vt:lpstr>Copyright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Skills for Sucess</dc:creator>
  <cp:lastModifiedBy>nancy lamm</cp:lastModifiedBy>
  <cp:revision>3</cp:revision>
  <dcterms:created xsi:type="dcterms:W3CDTF">2009-09-02T17:31:05Z</dcterms:created>
  <dcterms:modified xsi:type="dcterms:W3CDTF">2016-03-04T18:21:16Z</dcterms:modified>
</cp:coreProperties>
</file>